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2"/>
  </p:notesMasterIdLst>
  <p:sldIdLst>
    <p:sldId id="520" r:id="rId2"/>
    <p:sldId id="510" r:id="rId3"/>
    <p:sldId id="257" r:id="rId4"/>
    <p:sldId id="473" r:id="rId5"/>
    <p:sldId id="505" r:id="rId6"/>
    <p:sldId id="501" r:id="rId7"/>
    <p:sldId id="502" r:id="rId8"/>
    <p:sldId id="410" r:id="rId9"/>
    <p:sldId id="485" r:id="rId10"/>
    <p:sldId id="516" r:id="rId11"/>
    <p:sldId id="517" r:id="rId12"/>
    <p:sldId id="518" r:id="rId13"/>
    <p:sldId id="506" r:id="rId14"/>
    <p:sldId id="274" r:id="rId15"/>
    <p:sldId id="275" r:id="rId16"/>
    <p:sldId id="276" r:id="rId17"/>
    <p:sldId id="277" r:id="rId18"/>
    <p:sldId id="519" r:id="rId19"/>
    <p:sldId id="279" r:id="rId20"/>
    <p:sldId id="280" r:id="rId21"/>
    <p:sldId id="281" r:id="rId22"/>
    <p:sldId id="508" r:id="rId23"/>
    <p:sldId id="488" r:id="rId24"/>
    <p:sldId id="284" r:id="rId25"/>
    <p:sldId id="285" r:id="rId26"/>
    <p:sldId id="286" r:id="rId27"/>
    <p:sldId id="287" r:id="rId28"/>
    <p:sldId id="288" r:id="rId29"/>
    <p:sldId id="273" r:id="rId30"/>
    <p:sldId id="499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88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720"/>
    <p:restoredTop sz="91387"/>
  </p:normalViewPr>
  <p:slideViewPr>
    <p:cSldViewPr snapToGrid="0" snapToObjects="1">
      <p:cViewPr varScale="1">
        <p:scale>
          <a:sx n="103" d="100"/>
          <a:sy n="103" d="100"/>
        </p:scale>
        <p:origin x="424" y="17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D5139D-F980-F14D-936A-F5431C3974F5}" type="datetimeFigureOut">
              <a:rPr lang="en-US" smtClean="0"/>
              <a:t>7/11/19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D7F61A-7560-DC41-B24F-3C99A811E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9253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1D9665-EDDC-4B65-A5EC-9F3F11A394B6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73163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422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128356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" name="Google Shape;428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027505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" name="Google Shape;435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249785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1" name="Google Shape;441;p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" name="Google Shape;442;p3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031402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042831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432087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1" name="Google Shape;261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647549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753911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5" name="Google Shape;315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32463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9" name="Google Shape;339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" name="Google Shape;340;p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679575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214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" name="Google Shape;386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072682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21746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29EF8-4634-F941-93F8-60894CC672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BC6745-2603-ED4F-9162-83618087ED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9E4319-CE2C-C447-AF63-B5685E0051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2E4AA-7AED-9D43-9664-D10041560CEB}" type="datetimeFigureOut">
              <a:rPr lang="en-US" smtClean="0"/>
              <a:t>7/11/19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046337-0557-C44D-8699-5819A2E89D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E91B77-7928-3B46-BB07-AC7D45470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16A59-01C9-7F47-855E-B25D3197A92A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2C2A1FA-7FEA-EB47-82BE-C07D4A4871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964" r="23436"/>
          <a:stretch/>
        </p:blipFill>
        <p:spPr>
          <a:xfrm>
            <a:off x="11092070" y="5887413"/>
            <a:ext cx="885184" cy="902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446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89F37B-8DD5-D14A-919F-7C734F0C7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05241F-C996-6641-9857-EAB07C17E2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FA957B-8417-5241-87BE-856E242E5A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2E4AA-7AED-9D43-9664-D10041560CEB}" type="datetimeFigureOut">
              <a:rPr lang="en-US" smtClean="0"/>
              <a:t>7/11/19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7A92E1-DA42-044F-A48F-5106974A16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2B63DD-A920-9D4C-BF75-890FACBC26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16A59-01C9-7F47-855E-B25D3197A9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5720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E18E7DF-6669-294B-91AA-194C40A6D4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9AF3964-F461-4F46-9C04-6C66004FB2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A84D11-0471-9549-B579-E1C5A6B107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2E4AA-7AED-9D43-9664-D10041560CEB}" type="datetimeFigureOut">
              <a:rPr lang="en-US" smtClean="0"/>
              <a:t>7/11/19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B83C44-2DF1-BB4C-BD6C-623ADC3C4B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92446C-B782-0C44-A413-FC9D25332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16A59-01C9-7F47-855E-B25D3197A9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6923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3_Custom Layout" type="tx">
  <p:cSld name="3_Custom Layou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43"/>
          <p:cNvSpPr/>
          <p:nvPr/>
        </p:nvSpPr>
        <p:spPr>
          <a:xfrm>
            <a:off x="2494845" y="-1004710"/>
            <a:ext cx="19203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45700" rIns="60950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  <p:sp>
        <p:nvSpPr>
          <p:cNvPr id="42" name="Google Shape;42;p43"/>
          <p:cNvSpPr/>
          <p:nvPr/>
        </p:nvSpPr>
        <p:spPr>
          <a:xfrm>
            <a:off x="498905" y="6544608"/>
            <a:ext cx="4037035" cy="143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33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© 2018, Amazon Web Services, Inc. or its Affiliates. All rights reserved.</a:t>
            </a:r>
            <a:endParaRPr/>
          </a:p>
        </p:txBody>
      </p:sp>
      <p:sp>
        <p:nvSpPr>
          <p:cNvPr id="43" name="Google Shape;43;p43"/>
          <p:cNvSpPr txBox="1">
            <a:spLocks noGrp="1"/>
          </p:cNvSpPr>
          <p:nvPr>
            <p:ph type="title"/>
          </p:nvPr>
        </p:nvSpPr>
        <p:spPr>
          <a:xfrm>
            <a:off x="365760" y="243839"/>
            <a:ext cx="10940405" cy="9124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43"/>
          <p:cNvSpPr/>
          <p:nvPr/>
        </p:nvSpPr>
        <p:spPr>
          <a:xfrm>
            <a:off x="0" y="1115121"/>
            <a:ext cx="12192000" cy="574288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60950" tIns="45700" rIns="6095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" name="Google Shape;45;p43"/>
          <p:cNvSpPr txBox="1">
            <a:spLocks noGrp="1"/>
          </p:cNvSpPr>
          <p:nvPr>
            <p:ph type="body" idx="1"/>
          </p:nvPr>
        </p:nvSpPr>
        <p:spPr>
          <a:xfrm>
            <a:off x="365760" y="1279759"/>
            <a:ext cx="11476285" cy="49233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1754" algn="l">
              <a:lnSpc>
                <a:spcPct val="90000"/>
              </a:lnSpc>
              <a:spcBef>
                <a:spcPts val="267"/>
              </a:spcBef>
              <a:spcAft>
                <a:spcPts val="0"/>
              </a:spcAft>
              <a:buClr>
                <a:srgbClr val="232F3D"/>
              </a:buClr>
              <a:buSzPts val="1467"/>
              <a:buChar char="•"/>
              <a:defRPr sz="1467">
                <a:solidFill>
                  <a:srgbClr val="232F3D"/>
                </a:solidFill>
                <a:latin typeface="Droid Sans Mono"/>
                <a:ea typeface="Droid Sans Mono"/>
                <a:cs typeface="Droid Sans Mono"/>
                <a:sym typeface="Droid Sans Mono"/>
              </a:defRPr>
            </a:lvl1pPr>
            <a:lvl2pPr marL="914400" lvl="1" indent="-228600" algn="l">
              <a:lnSpc>
                <a:spcPct val="90000"/>
              </a:lnSpc>
              <a:spcBef>
                <a:spcPts val="267"/>
              </a:spcBef>
              <a:spcAft>
                <a:spcPts val="0"/>
              </a:spcAft>
              <a:buClr>
                <a:srgbClr val="232F3D"/>
              </a:buClr>
              <a:buSzPts val="1467"/>
              <a:buNone/>
              <a:defRPr sz="1467">
                <a:solidFill>
                  <a:srgbClr val="232F3D"/>
                </a:solidFill>
                <a:latin typeface="Droid Sans Mono"/>
                <a:ea typeface="Droid Sans Mono"/>
                <a:cs typeface="Droid Sans Mono"/>
                <a:sym typeface="Droid Sans Mono"/>
              </a:defRPr>
            </a:lvl2pPr>
            <a:lvl3pPr marL="1371600" lvl="2" indent="-228600" algn="l">
              <a:lnSpc>
                <a:spcPct val="90000"/>
              </a:lnSpc>
              <a:spcBef>
                <a:spcPts val="267"/>
              </a:spcBef>
              <a:spcAft>
                <a:spcPts val="0"/>
              </a:spcAft>
              <a:buClr>
                <a:srgbClr val="232F3D"/>
              </a:buClr>
              <a:buSzPts val="1467"/>
              <a:buNone/>
              <a:defRPr sz="1467">
                <a:solidFill>
                  <a:srgbClr val="232F3D"/>
                </a:solidFill>
                <a:latin typeface="Droid Sans Mono"/>
                <a:ea typeface="Droid Sans Mono"/>
                <a:cs typeface="Droid Sans Mono"/>
                <a:sym typeface="Droid Sans Mono"/>
              </a:defRPr>
            </a:lvl3pPr>
            <a:lvl4pPr marL="1828800" lvl="3" indent="-228600" algn="l">
              <a:lnSpc>
                <a:spcPct val="90000"/>
              </a:lnSpc>
              <a:spcBef>
                <a:spcPts val="267"/>
              </a:spcBef>
              <a:spcAft>
                <a:spcPts val="0"/>
              </a:spcAft>
              <a:buClr>
                <a:srgbClr val="232F3D"/>
              </a:buClr>
              <a:buSzPts val="1467"/>
              <a:buNone/>
              <a:defRPr sz="1467">
                <a:solidFill>
                  <a:srgbClr val="232F3D"/>
                </a:solidFill>
                <a:latin typeface="Droid Sans Mono"/>
                <a:ea typeface="Droid Sans Mono"/>
                <a:cs typeface="Droid Sans Mono"/>
                <a:sym typeface="Droid Sans Mono"/>
              </a:defRPr>
            </a:lvl4pPr>
            <a:lvl5pPr marL="2286000" lvl="4" indent="-228600" algn="l">
              <a:lnSpc>
                <a:spcPct val="90000"/>
              </a:lnSpc>
              <a:spcBef>
                <a:spcPts val="267"/>
              </a:spcBef>
              <a:spcAft>
                <a:spcPts val="0"/>
              </a:spcAft>
              <a:buClr>
                <a:srgbClr val="232F3D"/>
              </a:buClr>
              <a:buSzPts val="1467"/>
              <a:buNone/>
              <a:defRPr sz="1467">
                <a:solidFill>
                  <a:srgbClr val="232F3D"/>
                </a:solidFill>
                <a:latin typeface="Droid Sans Mono"/>
                <a:ea typeface="Droid Sans Mono"/>
                <a:cs typeface="Droid Sans Mono"/>
                <a:sym typeface="Droid Sans Mono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4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522465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21C244-7BE2-D84C-B401-A17AF9F42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4D5A59-AAC6-EA46-AEBF-1CF711CB44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EA03A3-958D-9E46-970E-22D775326F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2E4AA-7AED-9D43-9664-D10041560CEB}" type="datetimeFigureOut">
              <a:rPr lang="en-US" smtClean="0"/>
              <a:t>7/11/19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AF3D66-519F-B64E-A515-FBA51CDF3E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4761CC-91B6-C149-8F45-AC8BE081AE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16A59-01C9-7F47-855E-B25D3197A92A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766911E-5B1D-AE4E-BD0C-B041B938E25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1964" r="23436"/>
          <a:stretch/>
        </p:blipFill>
        <p:spPr>
          <a:xfrm>
            <a:off x="11092070" y="5887413"/>
            <a:ext cx="885184" cy="902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549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290368-CA93-614C-A140-522EAF6CE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B60C23-6DC9-2A43-9515-1C40CEEBDD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E2FB97-96A0-154D-BBE6-D1C43C8A82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2E4AA-7AED-9D43-9664-D10041560CEB}" type="datetimeFigureOut">
              <a:rPr lang="en-US" smtClean="0"/>
              <a:t>7/11/19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0DA158-7BA5-8047-A43C-42A12743E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E45A3D-7108-D448-816D-528E689E4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16A59-01C9-7F47-855E-B25D3197A9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2330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4B7958-2A9D-FB4E-B6EB-F1756A937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F5C37A-A15C-ED4E-A0ED-129E962BF9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A2CCBC-5595-B24E-B0DE-F04AE72669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0A1807-929A-C548-8B79-21CD9FB4BF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2E4AA-7AED-9D43-9664-D10041560CEB}" type="datetimeFigureOut">
              <a:rPr lang="en-US" smtClean="0"/>
              <a:t>7/11/19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3624C3-BB59-0840-BD9C-6296B0C53B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978E98-4D73-9248-A3EC-04858E007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16A59-01C9-7F47-855E-B25D3197A9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6921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3C797-82A2-5243-B7AE-C28124E6F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CF2D12-D0B8-E048-BFFB-0423150568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352EAC-129C-394B-A5C1-E11D0D1E47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71C676F-B491-5B4F-B290-3A741DF246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1605B50-6699-174A-99A0-DB4F2DE9CE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B2FC29B-A63A-3D40-8E0E-5338B3E730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2E4AA-7AED-9D43-9664-D10041560CEB}" type="datetimeFigureOut">
              <a:rPr lang="en-US" smtClean="0"/>
              <a:t>7/11/19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ADC6530-53A4-D143-BA47-24EBB3DF4D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F6EFF0E-565A-244E-80BC-FDCDE0CD14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16A59-01C9-7F47-855E-B25D3197A9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4335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580240-8384-C343-9004-1E1764985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F8A193-A6BC-A845-9E08-E60822AD92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2E4AA-7AED-9D43-9664-D10041560CEB}" type="datetimeFigureOut">
              <a:rPr lang="en-US" smtClean="0"/>
              <a:t>7/11/19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AB457D-2627-414B-A583-FFFD7F7267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DB66E4-F7D7-2147-94A7-E5A2F9057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16A59-01C9-7F47-855E-B25D3197A9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9483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521038A-B2C9-1E45-9ED0-3E73F30C7F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2E4AA-7AED-9D43-9664-D10041560CEB}" type="datetimeFigureOut">
              <a:rPr lang="en-US" smtClean="0"/>
              <a:t>7/11/19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E6B83A1-4401-564C-8080-57529153EA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2A978C-EB3B-BA4D-8D1E-1E87E98BD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16A59-01C9-7F47-855E-B25D3197A9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8616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9CCE19-06DE-E546-AB68-10F582D6E9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4C53E2-E456-2944-AEDC-CC1754B1CC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F59968-877B-BA46-A10D-0BA25C7921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E407AA-12C8-854C-A03A-8B1D7A76F5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2E4AA-7AED-9D43-9664-D10041560CEB}" type="datetimeFigureOut">
              <a:rPr lang="en-US" smtClean="0"/>
              <a:t>7/11/19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9A00BE-C743-6746-BDE5-190AEB419C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0C3BE4-0CD9-9D4B-9E7B-86719C20B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16A59-01C9-7F47-855E-B25D3197A9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3578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7E487-83AE-9B42-8AB8-36F0F189C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E39210-8E18-614E-80F2-ECA2921E20F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EAA14B-5047-0F42-9BF0-829DEDA882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9300E9-7576-1641-A058-147CFDD511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2E4AA-7AED-9D43-9664-D10041560CEB}" type="datetimeFigureOut">
              <a:rPr lang="en-US" smtClean="0"/>
              <a:t>7/11/19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35B6D3-8E4A-B948-8F9E-B452F42ABC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DD2AE6-6A40-F048-B05C-746FB28FA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16A59-01C9-7F47-855E-B25D3197A9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6980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7AF6BE1-63A9-8540-B23B-C91093CD84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D1D140-BBEF-5846-87B0-3EF933D766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1C3EA6-F10D-C545-AFD9-6032729AB4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E2E4AA-7AED-9D43-9664-D10041560CEB}" type="datetimeFigureOut">
              <a:rPr lang="en-US" smtClean="0"/>
              <a:t>7/11/19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A0264A-25BB-D44B-A5F4-561EE3F920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2C6846-98AD-4241-B77C-1DCBA03E20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916A59-01C9-7F47-855E-B25D3197A9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1516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hyperlink" Target="http://dgl.ai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4.01212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tiff"/><Relationship Id="rId4" Type="http://schemas.openxmlformats.org/officeDocument/2006/relationships/image" Target="../media/image22.tif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1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jp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mlc/dgl" TargetMode="External"/><Relationship Id="rId2" Type="http://schemas.openxmlformats.org/officeDocument/2006/relationships/hyperlink" Target="https://www.dgl.ai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iscuss.dgl.ai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2D91A5-5711-444B-AC9B-26BD778D44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0887" y="1373543"/>
            <a:ext cx="10950222" cy="2041251"/>
          </a:xfrm>
        </p:spPr>
        <p:txBody>
          <a:bodyPr>
            <a:normAutofit fontScale="90000"/>
          </a:bodyPr>
          <a:lstStyle/>
          <a:p>
            <a:r>
              <a:rPr lang="en-US" b="1" dirty="0">
                <a:cs typeface="Microsoft Sans Serif" panose="020B0604020202020204" pitchFamily="34" charset="0"/>
              </a:rPr>
              <a:t>Learning Graph Neural Networks with</a:t>
            </a:r>
            <a:br>
              <a:rPr lang="en-US" b="1" dirty="0">
                <a:cs typeface="Microsoft Sans Serif" panose="020B0604020202020204" pitchFamily="34" charset="0"/>
              </a:rPr>
            </a:br>
            <a:r>
              <a:rPr lang="en-US" b="1" dirty="0">
                <a:cs typeface="Microsoft Sans Serif" panose="020B0604020202020204" pitchFamily="34" charset="0"/>
              </a:rPr>
              <a:t>Deep Graph Library</a:t>
            </a:r>
            <a:endParaRPr lang="en-US" sz="4000" b="1" dirty="0">
              <a:cs typeface="Microsoft Sans Serif" panose="020B06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D04A680-0AC0-2A43-A8BD-AB1F24A48D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34964" y="3843776"/>
            <a:ext cx="9722069" cy="2514161"/>
          </a:xfrm>
        </p:spPr>
        <p:txBody>
          <a:bodyPr>
            <a:normAutofit/>
          </a:bodyPr>
          <a:lstStyle/>
          <a:p>
            <a:r>
              <a:rPr lang="en-US" dirty="0" err="1"/>
              <a:t>Lingfan</a:t>
            </a:r>
            <a:r>
              <a:rPr lang="en-US" dirty="0"/>
              <a:t> Yu &amp; Da Zheng &amp; Quan Gan</a:t>
            </a:r>
          </a:p>
          <a:p>
            <a:r>
              <a:rPr lang="en-US" sz="1800" dirty="0"/>
              <a:t>with DGL Team</a:t>
            </a:r>
          </a:p>
          <a:p>
            <a:endParaRPr lang="en-US" sz="1800" dirty="0"/>
          </a:p>
          <a:p>
            <a:r>
              <a:rPr lang="en-US" dirty="0">
                <a:hlinkClick r:id="rId2"/>
              </a:rPr>
              <a:t>http://dgl.ai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D9265F-715B-D040-8DFE-7BF8526FE9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7403" y="5100856"/>
            <a:ext cx="2293152" cy="1207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3462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8B7B1A-CD84-DD4B-A39A-139762CBE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PageRank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6AB2DF-7D53-EA40-B9AF-0665C5DB14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PageRank computes the importance of pages.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58CA10-F758-C440-B91E-3029645286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0652" y="2938506"/>
            <a:ext cx="3751247" cy="310154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D0BF3FB-ECD3-0140-A028-712854BECBB6}"/>
                  </a:ext>
                </a:extLst>
              </p:cNvPr>
              <p:cNvSpPr txBox="1"/>
              <p:nvPr/>
            </p:nvSpPr>
            <p:spPr>
              <a:xfrm>
                <a:off x="1643449" y="2656703"/>
                <a:ext cx="2609369" cy="13440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bSup>
                            </m:num>
                            <m:den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D0BF3FB-ECD3-0140-A028-712854BECB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3449" y="2656703"/>
                <a:ext cx="2609369" cy="1344086"/>
              </a:xfrm>
              <a:prstGeom prst="rect">
                <a:avLst/>
              </a:prstGeom>
              <a:blipFill>
                <a:blip r:embed="rId3"/>
                <a:stretch>
                  <a:fillRect t="-67290" b="-551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950687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E28B98-8230-F949-B7E0-75D713E16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Label propagation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D2AB9D7-90DB-5E4C-9089-31816F5F6D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31838" y="2483707"/>
            <a:ext cx="1472979" cy="3198985"/>
          </a:xfr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7E89315-9031-5B4A-B773-5359D9C1D3AF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Label propagation can be used for connected components.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60523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E94218-2BBF-9144-AE5B-97B66FC1E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neural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1343F2-D44D-644A-B301-9CC127547C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GNN with message passing</a:t>
            </a:r>
          </a:p>
        </p:txBody>
      </p:sp>
      <p:pic>
        <p:nvPicPr>
          <p:cNvPr id="18" name="Google Shape;236;p16">
            <a:extLst>
              <a:ext uri="{FF2B5EF4-FFF2-40B4-BE49-F238E27FC236}">
                <a16:creationId xmlns:a16="http://schemas.microsoft.com/office/drawing/2014/main" id="{111226DF-7E81-494A-8582-F68B72E13155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94560" y="2637224"/>
            <a:ext cx="5088473" cy="1429585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238;p16">
            <a:extLst>
              <a:ext uri="{FF2B5EF4-FFF2-40B4-BE49-F238E27FC236}">
                <a16:creationId xmlns:a16="http://schemas.microsoft.com/office/drawing/2014/main" id="{B5203921-BB65-384A-8AC9-2BD7ABC69C79}"/>
              </a:ext>
            </a:extLst>
          </p:cNvPr>
          <p:cNvSpPr txBox="1"/>
          <p:nvPr/>
        </p:nvSpPr>
        <p:spPr>
          <a:xfrm>
            <a:off x="838200" y="4170316"/>
            <a:ext cx="469314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Neural Message Passing for Quantum Chemistry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A203EFD-9019-BC42-8B48-F451E48FFF65}"/>
                  </a:ext>
                </a:extLst>
              </p:cNvPr>
              <p:cNvSpPr txBox="1"/>
              <p:nvPr/>
            </p:nvSpPr>
            <p:spPr>
              <a:xfrm>
                <a:off x="8911668" y="3482739"/>
                <a:ext cx="1636888" cy="60760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𝑛𝑒𝑤</m:t>
                          </m:r>
                        </m:sup>
                      </m:sSubSup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nary>
                        <m:naryPr>
                          <m:chr m:val="∑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p>
                        <m:e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𝑚𝑠𝑔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nary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A203EFD-9019-BC42-8B48-F451E48FFF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1668" y="3482739"/>
                <a:ext cx="1636888" cy="607602"/>
              </a:xfrm>
              <a:prstGeom prst="rect">
                <a:avLst/>
              </a:prstGeom>
              <a:blipFill>
                <a:blip r:embed="rId4"/>
                <a:stretch>
                  <a:fillRect l="-3077" t="-110204" r="-3077" b="-1775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Group 20">
            <a:extLst>
              <a:ext uri="{FF2B5EF4-FFF2-40B4-BE49-F238E27FC236}">
                <a16:creationId xmlns:a16="http://schemas.microsoft.com/office/drawing/2014/main" id="{F6B9F671-532C-FD42-841B-403B2D4BFC20}"/>
              </a:ext>
            </a:extLst>
          </p:cNvPr>
          <p:cNvGrpSpPr/>
          <p:nvPr/>
        </p:nvGrpSpPr>
        <p:grpSpPr>
          <a:xfrm>
            <a:off x="7248143" y="2277843"/>
            <a:ext cx="3110411" cy="2911718"/>
            <a:chOff x="1190742" y="2923823"/>
            <a:chExt cx="3110411" cy="2911718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78D728B7-6990-AC41-86CD-3A5848BA9D29}"/>
                </a:ext>
              </a:extLst>
            </p:cNvPr>
            <p:cNvSpPr/>
            <p:nvPr/>
          </p:nvSpPr>
          <p:spPr>
            <a:xfrm>
              <a:off x="2244425" y="4158954"/>
              <a:ext cx="471338" cy="480953"/>
            </a:xfrm>
            <a:prstGeom prst="ellipse">
              <a:avLst/>
            </a:prstGeom>
            <a:solidFill>
              <a:schemeClr val="accent2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v</a:t>
              </a:r>
              <a:r>
                <a:rPr lang="en-US" sz="1400" baseline="-250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9C7735FD-3BBD-9F47-8269-CBDBA3BFC11A}"/>
                </a:ext>
              </a:extLst>
            </p:cNvPr>
            <p:cNvSpPr/>
            <p:nvPr/>
          </p:nvSpPr>
          <p:spPr>
            <a:xfrm>
              <a:off x="3059344" y="3079409"/>
              <a:ext cx="471338" cy="480953"/>
            </a:xfrm>
            <a:prstGeom prst="ellips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v</a:t>
              </a:r>
              <a:r>
                <a:rPr lang="en-US" sz="1400" baseline="-25000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323A8B5A-0C05-EA49-96E6-79B4DE6B588F}"/>
                </a:ext>
              </a:extLst>
            </p:cNvPr>
            <p:cNvSpPr/>
            <p:nvPr/>
          </p:nvSpPr>
          <p:spPr>
            <a:xfrm>
              <a:off x="1190742" y="3319886"/>
              <a:ext cx="471338" cy="480953"/>
            </a:xfrm>
            <a:prstGeom prst="ellips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v</a:t>
              </a:r>
              <a:r>
                <a:rPr lang="en-US" sz="1400" baseline="-250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F2358409-A59B-C04D-BBD2-C13DB60D1CA5}"/>
                </a:ext>
              </a:extLst>
            </p:cNvPr>
            <p:cNvSpPr/>
            <p:nvPr/>
          </p:nvSpPr>
          <p:spPr>
            <a:xfrm>
              <a:off x="1224997" y="5114575"/>
              <a:ext cx="471338" cy="480953"/>
            </a:xfrm>
            <a:prstGeom prst="ellips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v</a:t>
              </a:r>
              <a:r>
                <a:rPr lang="en-US" sz="1400" baseline="-250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CCA77582-F892-664E-AF8B-5F17A8A8A6EC}"/>
                </a:ext>
              </a:extLst>
            </p:cNvPr>
            <p:cNvSpPr/>
            <p:nvPr/>
          </p:nvSpPr>
          <p:spPr>
            <a:xfrm>
              <a:off x="3147376" y="5086181"/>
              <a:ext cx="471338" cy="480953"/>
            </a:xfrm>
            <a:prstGeom prst="ellips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v</a:t>
              </a:r>
              <a:r>
                <a:rPr lang="en-US" sz="1400" baseline="-25000" dirty="0">
                  <a:solidFill>
                    <a:schemeClr val="tx1"/>
                  </a:solidFill>
                </a:rPr>
                <a:t>4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7867965B-38ED-694F-8ED5-C0B194672D9B}"/>
                </a:ext>
              </a:extLst>
            </p:cNvPr>
            <p:cNvCxnSpPr>
              <a:cxnSpLocks/>
              <a:stCxn id="24" idx="5"/>
              <a:endCxn id="22" idx="1"/>
            </p:cNvCxnSpPr>
            <p:nvPr/>
          </p:nvCxnSpPr>
          <p:spPr>
            <a:xfrm>
              <a:off x="1593054" y="3730405"/>
              <a:ext cx="720397" cy="498983"/>
            </a:xfrm>
            <a:prstGeom prst="straightConnector1">
              <a:avLst/>
            </a:prstGeom>
            <a:ln w="381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4457B88C-6EFD-9045-AE74-55E6C565DA92}"/>
                </a:ext>
              </a:extLst>
            </p:cNvPr>
            <p:cNvCxnSpPr>
              <a:stCxn id="23" idx="3"/>
              <a:endCxn id="22" idx="7"/>
            </p:cNvCxnSpPr>
            <p:nvPr/>
          </p:nvCxnSpPr>
          <p:spPr>
            <a:xfrm flipH="1">
              <a:off x="2646737" y="3489928"/>
              <a:ext cx="481633" cy="739459"/>
            </a:xfrm>
            <a:prstGeom prst="straightConnector1">
              <a:avLst/>
            </a:prstGeom>
            <a:ln w="381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6FDAA7C5-3610-9644-A169-AA4763A15FB1}"/>
                </a:ext>
              </a:extLst>
            </p:cNvPr>
            <p:cNvCxnSpPr>
              <a:stCxn id="26" idx="1"/>
              <a:endCxn id="22" idx="5"/>
            </p:cNvCxnSpPr>
            <p:nvPr/>
          </p:nvCxnSpPr>
          <p:spPr>
            <a:xfrm flipH="1" flipV="1">
              <a:off x="2646737" y="4569473"/>
              <a:ext cx="569665" cy="587142"/>
            </a:xfrm>
            <a:prstGeom prst="straightConnector1">
              <a:avLst/>
            </a:prstGeom>
            <a:ln w="381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A5A068A2-A72E-7944-9DB4-2CAAE769795F}"/>
                </a:ext>
              </a:extLst>
            </p:cNvPr>
            <p:cNvCxnSpPr>
              <a:stCxn id="25" idx="7"/>
              <a:endCxn id="22" idx="3"/>
            </p:cNvCxnSpPr>
            <p:nvPr/>
          </p:nvCxnSpPr>
          <p:spPr>
            <a:xfrm flipV="1">
              <a:off x="1627309" y="4569473"/>
              <a:ext cx="686142" cy="615536"/>
            </a:xfrm>
            <a:prstGeom prst="straightConnector1">
              <a:avLst/>
            </a:prstGeom>
            <a:ln w="381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9A266BB4-35CE-2745-95BD-C20AC53DB04F}"/>
                </a:ext>
              </a:extLst>
            </p:cNvPr>
            <p:cNvSpPr/>
            <p:nvPr/>
          </p:nvSpPr>
          <p:spPr>
            <a:xfrm>
              <a:off x="1593054" y="3079409"/>
              <a:ext cx="493425" cy="240476"/>
            </a:xfrm>
            <a:prstGeom prst="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h</a:t>
              </a:r>
              <a:r>
                <a:rPr lang="en-US" sz="1100" baseline="-250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7707C506-1FA8-6C40-97F0-A40B37AE7450}"/>
                </a:ext>
              </a:extLst>
            </p:cNvPr>
            <p:cNvSpPr/>
            <p:nvPr/>
          </p:nvSpPr>
          <p:spPr>
            <a:xfrm>
              <a:off x="1706539" y="5595065"/>
              <a:ext cx="493425" cy="240476"/>
            </a:xfrm>
            <a:prstGeom prst="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h</a:t>
              </a:r>
              <a:r>
                <a:rPr lang="en-US" sz="1100" baseline="-250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980ED78-64C9-D74A-A196-D6802D955542}"/>
                </a:ext>
              </a:extLst>
            </p:cNvPr>
            <p:cNvSpPr/>
            <p:nvPr/>
          </p:nvSpPr>
          <p:spPr>
            <a:xfrm>
              <a:off x="3616312" y="2923823"/>
              <a:ext cx="493425" cy="240476"/>
            </a:xfrm>
            <a:prstGeom prst="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h</a:t>
              </a:r>
              <a:r>
                <a:rPr lang="en-US" sz="1100" baseline="-25000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FE5CA58-78D1-A84F-8D8C-D250A0D49E76}"/>
                </a:ext>
              </a:extLst>
            </p:cNvPr>
            <p:cNvSpPr/>
            <p:nvPr/>
          </p:nvSpPr>
          <p:spPr>
            <a:xfrm>
              <a:off x="3807728" y="5385284"/>
              <a:ext cx="493425" cy="240476"/>
            </a:xfrm>
            <a:prstGeom prst="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h</a:t>
              </a:r>
              <a:r>
                <a:rPr lang="en-US" sz="1100" baseline="-25000" dirty="0">
                  <a:solidFill>
                    <a:schemeClr val="tx1"/>
                  </a:solidFill>
                </a:rPr>
                <a:t>4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0FD203B-C655-CB4C-92E5-29E782104544}"/>
              </a:ext>
            </a:extLst>
          </p:cNvPr>
          <p:cNvGrpSpPr/>
          <p:nvPr/>
        </p:nvGrpSpPr>
        <p:grpSpPr>
          <a:xfrm>
            <a:off x="9025632" y="2963526"/>
            <a:ext cx="1941268" cy="395496"/>
            <a:chOff x="2810183" y="3247731"/>
            <a:chExt cx="1941268" cy="395496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F44EEBFC-1F37-9C41-B8A1-E747EE3470B3}"/>
                </a:ext>
              </a:extLst>
            </p:cNvPr>
            <p:cNvSpPr/>
            <p:nvPr/>
          </p:nvSpPr>
          <p:spPr>
            <a:xfrm>
              <a:off x="2810183" y="3402751"/>
              <a:ext cx="493425" cy="240476"/>
            </a:xfrm>
            <a:prstGeom prst="rect">
              <a:avLst/>
            </a:prstGeom>
            <a:solidFill>
              <a:schemeClr val="accent2"/>
            </a:solidFill>
            <a:ln w="25400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baseline="-2500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C416F4AF-0614-F14B-A051-ED8531A832D8}"/>
                    </a:ext>
                  </a:extLst>
                </p:cNvPr>
                <p:cNvSpPr txBox="1"/>
                <p:nvPr/>
              </p:nvSpPr>
              <p:spPr>
                <a:xfrm>
                  <a:off x="3114563" y="3247731"/>
                  <a:ext cx="1636888" cy="24179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𝑚𝑠𝑔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51</m:t>
                            </m:r>
                          </m:sub>
                          <m:sup/>
                        </m:sSub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68626BD6-2828-8C44-B490-506B0E45C86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14563" y="3247731"/>
                  <a:ext cx="1636888" cy="241797"/>
                </a:xfrm>
                <a:prstGeom prst="rect">
                  <a:avLst/>
                </a:prstGeom>
                <a:blipFill>
                  <a:blip r:embed="rId5"/>
                  <a:stretch>
                    <a:fillRect b="-1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39700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CEC10-44A9-EF47-8436-15AC214A8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programming GNN hard?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8FBC82A-9760-1440-87F4-B0188EC8E341}"/>
                  </a:ext>
                </a:extLst>
              </p:cNvPr>
              <p:cNvSpPr txBox="1"/>
              <p:nvPr/>
            </p:nvSpPr>
            <p:spPr>
              <a:xfrm>
                <a:off x="2696219" y="3766944"/>
                <a:ext cx="1636888" cy="60760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𝑛𝑒𝑤</m:t>
                          </m:r>
                        </m:sup>
                      </m:sSubSup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nary>
                        <m:naryPr>
                          <m:chr m:val="∑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p>
                        <m:e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𝑚𝑠𝑔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nary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8FBC82A-9760-1440-87F4-B0188EC8E3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6219" y="3766944"/>
                <a:ext cx="1636888" cy="607602"/>
              </a:xfrm>
              <a:prstGeom prst="rect">
                <a:avLst/>
              </a:prstGeom>
              <a:blipFill>
                <a:blip r:embed="rId2"/>
                <a:stretch>
                  <a:fillRect l="-2308" t="-112500" r="-3846" b="-18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Group 21">
            <a:extLst>
              <a:ext uri="{FF2B5EF4-FFF2-40B4-BE49-F238E27FC236}">
                <a16:creationId xmlns:a16="http://schemas.microsoft.com/office/drawing/2014/main" id="{D57A421D-C676-A74A-95F5-A2D532081EBB}"/>
              </a:ext>
            </a:extLst>
          </p:cNvPr>
          <p:cNvGrpSpPr/>
          <p:nvPr/>
        </p:nvGrpSpPr>
        <p:grpSpPr>
          <a:xfrm>
            <a:off x="1032694" y="2562048"/>
            <a:ext cx="3110411" cy="2911718"/>
            <a:chOff x="1190742" y="2923823"/>
            <a:chExt cx="3110411" cy="2911718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4FD60E1C-1596-9344-B9A3-B290E84525D5}"/>
                </a:ext>
              </a:extLst>
            </p:cNvPr>
            <p:cNvSpPr/>
            <p:nvPr/>
          </p:nvSpPr>
          <p:spPr>
            <a:xfrm>
              <a:off x="2244425" y="4158954"/>
              <a:ext cx="471338" cy="480953"/>
            </a:xfrm>
            <a:prstGeom prst="ellipse">
              <a:avLst/>
            </a:prstGeom>
            <a:solidFill>
              <a:schemeClr val="accent2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v</a:t>
              </a:r>
              <a:r>
                <a:rPr lang="en-US" sz="1400" baseline="-250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51637A75-03A4-3848-A326-1FD3B404B180}"/>
                </a:ext>
              </a:extLst>
            </p:cNvPr>
            <p:cNvSpPr/>
            <p:nvPr/>
          </p:nvSpPr>
          <p:spPr>
            <a:xfrm>
              <a:off x="3059344" y="3079409"/>
              <a:ext cx="471338" cy="480953"/>
            </a:xfrm>
            <a:prstGeom prst="ellips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v</a:t>
              </a:r>
              <a:r>
                <a:rPr lang="en-US" sz="1400" baseline="-25000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17FBB09-4D80-CF41-94F7-2E8D762837CC}"/>
                </a:ext>
              </a:extLst>
            </p:cNvPr>
            <p:cNvSpPr/>
            <p:nvPr/>
          </p:nvSpPr>
          <p:spPr>
            <a:xfrm>
              <a:off x="1190742" y="3319886"/>
              <a:ext cx="471338" cy="480953"/>
            </a:xfrm>
            <a:prstGeom prst="ellips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v</a:t>
              </a:r>
              <a:r>
                <a:rPr lang="en-US" sz="1400" baseline="-250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C02ABE8-18D2-C445-89D6-3B59A7B52D1E}"/>
                </a:ext>
              </a:extLst>
            </p:cNvPr>
            <p:cNvSpPr/>
            <p:nvPr/>
          </p:nvSpPr>
          <p:spPr>
            <a:xfrm>
              <a:off x="1224997" y="5114575"/>
              <a:ext cx="471338" cy="480953"/>
            </a:xfrm>
            <a:prstGeom prst="ellips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v</a:t>
              </a:r>
              <a:r>
                <a:rPr lang="en-US" sz="1400" baseline="-250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187CBD0C-8E0B-3647-A7A5-07D8791F6676}"/>
                </a:ext>
              </a:extLst>
            </p:cNvPr>
            <p:cNvSpPr/>
            <p:nvPr/>
          </p:nvSpPr>
          <p:spPr>
            <a:xfrm>
              <a:off x="3147376" y="5086181"/>
              <a:ext cx="471338" cy="480953"/>
            </a:xfrm>
            <a:prstGeom prst="ellips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v</a:t>
              </a:r>
              <a:r>
                <a:rPr lang="en-US" sz="1400" baseline="-25000" dirty="0">
                  <a:solidFill>
                    <a:schemeClr val="tx1"/>
                  </a:solidFill>
                </a:rPr>
                <a:t>4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C744C1B3-B50E-F640-A4BC-DC0C22B79996}"/>
                </a:ext>
              </a:extLst>
            </p:cNvPr>
            <p:cNvCxnSpPr>
              <a:cxnSpLocks/>
              <a:stCxn id="10" idx="5"/>
              <a:endCxn id="8" idx="1"/>
            </p:cNvCxnSpPr>
            <p:nvPr/>
          </p:nvCxnSpPr>
          <p:spPr>
            <a:xfrm>
              <a:off x="1593054" y="3730405"/>
              <a:ext cx="720397" cy="498983"/>
            </a:xfrm>
            <a:prstGeom prst="straightConnector1">
              <a:avLst/>
            </a:prstGeom>
            <a:ln w="381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6A25B967-1FCF-9B49-B97E-CA771E8727E8}"/>
                </a:ext>
              </a:extLst>
            </p:cNvPr>
            <p:cNvCxnSpPr>
              <a:stCxn id="9" idx="3"/>
              <a:endCxn id="8" idx="7"/>
            </p:cNvCxnSpPr>
            <p:nvPr/>
          </p:nvCxnSpPr>
          <p:spPr>
            <a:xfrm flipH="1">
              <a:off x="2646737" y="3489928"/>
              <a:ext cx="481633" cy="739459"/>
            </a:xfrm>
            <a:prstGeom prst="straightConnector1">
              <a:avLst/>
            </a:prstGeom>
            <a:ln w="381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DCE57A94-3D7D-B643-BE7A-BA824C172FA8}"/>
                </a:ext>
              </a:extLst>
            </p:cNvPr>
            <p:cNvCxnSpPr>
              <a:stCxn id="12" idx="1"/>
              <a:endCxn id="8" idx="5"/>
            </p:cNvCxnSpPr>
            <p:nvPr/>
          </p:nvCxnSpPr>
          <p:spPr>
            <a:xfrm flipH="1" flipV="1">
              <a:off x="2646737" y="4569473"/>
              <a:ext cx="569665" cy="587142"/>
            </a:xfrm>
            <a:prstGeom prst="straightConnector1">
              <a:avLst/>
            </a:prstGeom>
            <a:ln w="381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D70E981C-A37C-B249-9C0D-ECB652E81E6C}"/>
                </a:ext>
              </a:extLst>
            </p:cNvPr>
            <p:cNvCxnSpPr>
              <a:stCxn id="11" idx="7"/>
              <a:endCxn id="8" idx="3"/>
            </p:cNvCxnSpPr>
            <p:nvPr/>
          </p:nvCxnSpPr>
          <p:spPr>
            <a:xfrm flipV="1">
              <a:off x="1627309" y="4569473"/>
              <a:ext cx="686142" cy="615536"/>
            </a:xfrm>
            <a:prstGeom prst="straightConnector1">
              <a:avLst/>
            </a:prstGeom>
            <a:ln w="381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E81154E-5FB4-3447-8B70-EF5858690AFE}"/>
                </a:ext>
              </a:extLst>
            </p:cNvPr>
            <p:cNvSpPr/>
            <p:nvPr/>
          </p:nvSpPr>
          <p:spPr>
            <a:xfrm>
              <a:off x="1593054" y="3079409"/>
              <a:ext cx="493425" cy="240476"/>
            </a:xfrm>
            <a:prstGeom prst="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h</a:t>
              </a:r>
              <a:r>
                <a:rPr lang="en-US" sz="1100" baseline="-250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CB7FEBD-36AB-AE4A-B500-3618102AAF3A}"/>
                </a:ext>
              </a:extLst>
            </p:cNvPr>
            <p:cNvSpPr/>
            <p:nvPr/>
          </p:nvSpPr>
          <p:spPr>
            <a:xfrm>
              <a:off x="1706539" y="5595065"/>
              <a:ext cx="493425" cy="240476"/>
            </a:xfrm>
            <a:prstGeom prst="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h</a:t>
              </a:r>
              <a:r>
                <a:rPr lang="en-US" sz="1100" baseline="-250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B2E5C62-84E8-AE47-A9E7-931B466A42AE}"/>
                </a:ext>
              </a:extLst>
            </p:cNvPr>
            <p:cNvSpPr/>
            <p:nvPr/>
          </p:nvSpPr>
          <p:spPr>
            <a:xfrm>
              <a:off x="3616312" y="2923823"/>
              <a:ext cx="493425" cy="240476"/>
            </a:xfrm>
            <a:prstGeom prst="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h</a:t>
              </a:r>
              <a:r>
                <a:rPr lang="en-US" sz="1100" baseline="-25000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410F8EF-5978-EB4C-A7E9-FFABEF389119}"/>
                </a:ext>
              </a:extLst>
            </p:cNvPr>
            <p:cNvSpPr/>
            <p:nvPr/>
          </p:nvSpPr>
          <p:spPr>
            <a:xfrm>
              <a:off x="3807728" y="5385284"/>
              <a:ext cx="493425" cy="240476"/>
            </a:xfrm>
            <a:prstGeom prst="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h</a:t>
              </a:r>
              <a:r>
                <a:rPr lang="en-US" sz="1100" baseline="-25000" dirty="0">
                  <a:solidFill>
                    <a:schemeClr val="tx1"/>
                  </a:solidFill>
                </a:rPr>
                <a:t>4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87ADD23-F72D-9F40-86DE-27C9EC8004BE}"/>
              </a:ext>
            </a:extLst>
          </p:cNvPr>
          <p:cNvGrpSpPr/>
          <p:nvPr/>
        </p:nvGrpSpPr>
        <p:grpSpPr>
          <a:xfrm>
            <a:off x="2810183" y="3247731"/>
            <a:ext cx="1941268" cy="395496"/>
            <a:chOff x="2810183" y="3247731"/>
            <a:chExt cx="1941268" cy="395496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F856EFD-098F-E744-9131-5F2C13B0DF43}"/>
                </a:ext>
              </a:extLst>
            </p:cNvPr>
            <p:cNvSpPr/>
            <p:nvPr/>
          </p:nvSpPr>
          <p:spPr>
            <a:xfrm>
              <a:off x="2810183" y="3402751"/>
              <a:ext cx="493425" cy="240476"/>
            </a:xfrm>
            <a:prstGeom prst="rect">
              <a:avLst/>
            </a:prstGeom>
            <a:solidFill>
              <a:schemeClr val="accent2"/>
            </a:solidFill>
            <a:ln w="25400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baseline="-2500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68626BD6-2828-8C44-B490-506B0E45C862}"/>
                    </a:ext>
                  </a:extLst>
                </p:cNvPr>
                <p:cNvSpPr txBox="1"/>
                <p:nvPr/>
              </p:nvSpPr>
              <p:spPr>
                <a:xfrm>
                  <a:off x="3114563" y="3247731"/>
                  <a:ext cx="1636888" cy="24179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𝑚𝑠𝑔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51</m:t>
                            </m:r>
                          </m:sub>
                          <m:sup/>
                        </m:sSub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68626BD6-2828-8C44-B490-506B0E45C86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14563" y="3247731"/>
                  <a:ext cx="1636888" cy="241797"/>
                </a:xfrm>
                <a:prstGeom prst="rect">
                  <a:avLst/>
                </a:prstGeom>
                <a:blipFill>
                  <a:blip r:embed="rId3"/>
                  <a:stretch>
                    <a:fillRect b="-1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91748064-CA9B-8D4C-9B2A-A24ECEEBF715}"/>
              </a:ext>
            </a:extLst>
          </p:cNvPr>
          <p:cNvSpPr txBox="1"/>
          <p:nvPr/>
        </p:nvSpPr>
        <p:spPr>
          <a:xfrm>
            <a:off x="473627" y="5672864"/>
            <a:ext cx="48553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On edge: how messages are calculated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On node: how messages are aggregated and consumed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C2598DCA-46D5-B141-B275-AE3FBCD0CFF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419" r="15838"/>
          <a:stretch/>
        </p:blipFill>
        <p:spPr>
          <a:xfrm>
            <a:off x="7627363" y="2899434"/>
            <a:ext cx="4304116" cy="238760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FC7293F5-6FE7-A84A-8DE7-8DA9370463B7}"/>
              </a:ext>
            </a:extLst>
          </p:cNvPr>
          <p:cNvSpPr txBox="1"/>
          <p:nvPr/>
        </p:nvSpPr>
        <p:spPr>
          <a:xfrm>
            <a:off x="7761689" y="5497044"/>
            <a:ext cx="3423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How tensors are transformed</a:t>
            </a:r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42468F0C-63F8-6249-8C22-0B0FEB2C6DA5}"/>
              </a:ext>
            </a:extLst>
          </p:cNvPr>
          <p:cNvSpPr txBox="1">
            <a:spLocks/>
          </p:cNvSpPr>
          <p:nvPr/>
        </p:nvSpPr>
        <p:spPr>
          <a:xfrm>
            <a:off x="7194522" y="1644860"/>
            <a:ext cx="4736957" cy="9883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 err="1"/>
              <a:t>Tensorflow</a:t>
            </a:r>
            <a:r>
              <a:rPr lang="en-US" altLang="zh-CN" dirty="0"/>
              <a:t>/</a:t>
            </a:r>
            <a:r>
              <a:rPr lang="en-US" altLang="zh-CN" dirty="0" err="1"/>
              <a:t>Pytorch</a:t>
            </a:r>
            <a:r>
              <a:rPr lang="en-US" altLang="zh-CN" dirty="0"/>
              <a:t>/</a:t>
            </a:r>
            <a:r>
              <a:rPr lang="en-US" altLang="zh-CN" dirty="0" err="1"/>
              <a:t>MXNet</a:t>
            </a:r>
            <a:r>
              <a:rPr lang="en-US" altLang="zh-CN" dirty="0"/>
              <a:t> provides tensor programming</a:t>
            </a:r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07B73F5E-266F-A242-989F-D1320F0A0B6F}"/>
              </a:ext>
            </a:extLst>
          </p:cNvPr>
          <p:cNvSpPr txBox="1">
            <a:spLocks/>
          </p:cNvSpPr>
          <p:nvPr/>
        </p:nvSpPr>
        <p:spPr>
          <a:xfrm>
            <a:off x="501730" y="1639498"/>
            <a:ext cx="5446534" cy="5307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GNN is based on </a:t>
            </a:r>
            <a:r>
              <a:rPr lang="en-US" altLang="zh-CN" dirty="0">
                <a:solidFill>
                  <a:srgbClr val="C00000"/>
                </a:solidFill>
              </a:rPr>
              <a:t>message passing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AF02643E-044F-C34E-B87F-04723D8810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2279" y="2775731"/>
            <a:ext cx="4243115" cy="2142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971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5" grpId="0" uiExpand="1" build="p"/>
      <p:bldP spid="29" grpId="0"/>
      <p:bldP spid="3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Goals of DGL</a:t>
            </a:r>
            <a:endParaRPr/>
          </a:p>
        </p:txBody>
      </p:sp>
      <p:sp>
        <p:nvSpPr>
          <p:cNvPr id="258" name="Google Shape;258;p1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005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54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</a:pPr>
            <a:r>
              <a:rPr lang="en-US" sz="4000" b="1" dirty="0"/>
              <a:t>Both</a:t>
            </a:r>
            <a:r>
              <a:rPr lang="en-US" sz="4000" dirty="0"/>
              <a:t> forward and backward compatible</a:t>
            </a:r>
            <a:endParaRPr dirty="0"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  <a:p>
            <a:pPr marL="228600" lvl="0" indent="-254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</a:pPr>
            <a:r>
              <a:rPr lang="en-US" sz="4000" b="1" dirty="0"/>
              <a:t>Fast</a:t>
            </a:r>
            <a:r>
              <a:rPr lang="en-US" sz="4000" dirty="0"/>
              <a:t> and </a:t>
            </a:r>
            <a:r>
              <a:rPr lang="en-US" sz="4000" b="1" dirty="0"/>
              <a:t>Scalable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732868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Forward compatibility</a:t>
            </a:r>
            <a:endParaRPr/>
          </a:p>
        </p:txBody>
      </p:sp>
      <p:sp>
        <p:nvSpPr>
          <p:cNvPr id="265" name="Google Shape;265;p20"/>
          <p:cNvSpPr txBox="1">
            <a:spLocks noGrp="1"/>
          </p:cNvSpPr>
          <p:nvPr>
            <p:ph type="body" idx="1"/>
          </p:nvPr>
        </p:nvSpPr>
        <p:spPr>
          <a:xfrm>
            <a:off x="838200" y="1540836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Facilitate </a:t>
            </a:r>
            <a:r>
              <a:rPr lang="en-US" sz="4400" b="1" i="1" dirty="0">
                <a:solidFill>
                  <a:srgbClr val="FF0000"/>
                </a:solidFill>
              </a:rPr>
              <a:t>any</a:t>
            </a:r>
            <a:r>
              <a:rPr lang="en-US" dirty="0"/>
              <a:t> models with </a:t>
            </a:r>
            <a:r>
              <a:rPr lang="en-US" sz="4000" b="1" dirty="0"/>
              <a:t>graph structures</a:t>
            </a:r>
            <a:endParaRPr b="1" dirty="0"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With a very narrow and intuitive APIs, allow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0000"/>
              </a:buClr>
              <a:buSzPts val="3200"/>
              <a:buChar char="•"/>
            </a:pPr>
            <a:r>
              <a:rPr lang="en-US" sz="3200" b="1" i="1" dirty="0">
                <a:solidFill>
                  <a:srgbClr val="FF0000"/>
                </a:solidFill>
              </a:rPr>
              <a:t>Arbitrary</a:t>
            </a:r>
            <a:r>
              <a:rPr lang="en-US" dirty="0"/>
              <a:t> user-defined functions (UDFs)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0000"/>
              </a:buClr>
              <a:buSzPts val="3200"/>
              <a:buChar char="•"/>
            </a:pPr>
            <a:r>
              <a:rPr lang="en-US" sz="3200" b="1" i="1" dirty="0">
                <a:solidFill>
                  <a:srgbClr val="FF0000"/>
                </a:solidFill>
              </a:rPr>
              <a:t>Flexible</a:t>
            </a:r>
            <a:r>
              <a:rPr lang="en-US" dirty="0"/>
              <a:t> message propagation control</a:t>
            </a:r>
            <a:endParaRPr dirty="0"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</p:txBody>
      </p:sp>
      <p:pic>
        <p:nvPicPr>
          <p:cNvPr id="266" name="Google Shape;266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10269" y="3648061"/>
            <a:ext cx="4534867" cy="28737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79200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DGL Message Passing APIs</a:t>
            </a:r>
            <a:endParaRPr/>
          </a:p>
        </p:txBody>
      </p:sp>
      <p:sp>
        <p:nvSpPr>
          <p:cNvPr id="272" name="Google Shape;272;p21"/>
          <p:cNvSpPr txBox="1">
            <a:spLocks noGrp="1"/>
          </p:cNvSpPr>
          <p:nvPr>
            <p:ph type="body" idx="1"/>
          </p:nvPr>
        </p:nvSpPr>
        <p:spPr>
          <a:xfrm>
            <a:off x="592494" y="4441371"/>
            <a:ext cx="11007012" cy="20253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Different levels of controls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Level-1: </a:t>
            </a:r>
            <a:r>
              <a:rPr lang="en-US">
                <a:latin typeface="Consolas"/>
                <a:ea typeface="Consolas"/>
                <a:cs typeface="Consolas"/>
                <a:sym typeface="Consolas"/>
              </a:rPr>
              <a:t>send, recv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Level-2: </a:t>
            </a:r>
            <a:r>
              <a:rPr lang="en-US">
                <a:latin typeface="Consolas"/>
                <a:ea typeface="Consolas"/>
                <a:cs typeface="Consolas"/>
                <a:sym typeface="Consolas"/>
              </a:rPr>
              <a:t>send_and_recv, pull, push, update_all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Level-3: </a:t>
            </a:r>
            <a:r>
              <a:rPr lang="en-US">
                <a:latin typeface="Consolas"/>
                <a:ea typeface="Consolas"/>
                <a:cs typeface="Consolas"/>
                <a:sym typeface="Consolas"/>
              </a:rPr>
              <a:t>propagate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273" name="Google Shape;273;p21"/>
          <p:cNvGrpSpPr/>
          <p:nvPr/>
        </p:nvGrpSpPr>
        <p:grpSpPr>
          <a:xfrm>
            <a:off x="1361686" y="2167087"/>
            <a:ext cx="1278629" cy="1780756"/>
            <a:chOff x="2080143" y="4347649"/>
            <a:chExt cx="1278629" cy="1780756"/>
          </a:xfrm>
        </p:grpSpPr>
        <p:grpSp>
          <p:nvGrpSpPr>
            <p:cNvPr id="274" name="Google Shape;274;p21"/>
            <p:cNvGrpSpPr/>
            <p:nvPr/>
          </p:nvGrpSpPr>
          <p:grpSpPr>
            <a:xfrm>
              <a:off x="2080143" y="4347649"/>
              <a:ext cx="1278629" cy="1254175"/>
              <a:chOff x="2513379" y="5177364"/>
              <a:chExt cx="1278629" cy="1254175"/>
            </a:xfrm>
          </p:grpSpPr>
          <p:sp>
            <p:nvSpPr>
              <p:cNvPr id="275" name="Google Shape;275;p21"/>
              <p:cNvSpPr/>
              <p:nvPr/>
            </p:nvSpPr>
            <p:spPr>
              <a:xfrm>
                <a:off x="2513379" y="5547286"/>
                <a:ext cx="214604" cy="221044"/>
              </a:xfrm>
              <a:prstGeom prst="ellipse">
                <a:avLst/>
              </a:prstGeom>
              <a:solidFill>
                <a:schemeClr val="accent1"/>
              </a:solidFill>
              <a:ln w="12700" cap="flat" cmpd="sng">
                <a:solidFill>
                  <a:srgbClr val="42719B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1</a:t>
                </a:r>
                <a:endParaRPr/>
              </a:p>
            </p:txBody>
          </p:sp>
          <p:sp>
            <p:nvSpPr>
              <p:cNvPr id="276" name="Google Shape;276;p21"/>
              <p:cNvSpPr/>
              <p:nvPr/>
            </p:nvSpPr>
            <p:spPr>
              <a:xfrm>
                <a:off x="3051340" y="5547286"/>
                <a:ext cx="214604" cy="221044"/>
              </a:xfrm>
              <a:prstGeom prst="ellipse">
                <a:avLst/>
              </a:prstGeom>
              <a:solidFill>
                <a:schemeClr val="accent1"/>
              </a:solidFill>
              <a:ln w="12700" cap="flat" cmpd="sng">
                <a:solidFill>
                  <a:srgbClr val="42719B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2</a:t>
                </a:r>
                <a:endParaRPr/>
              </a:p>
            </p:txBody>
          </p:sp>
          <p:sp>
            <p:nvSpPr>
              <p:cNvPr id="277" name="Google Shape;277;p21"/>
              <p:cNvSpPr/>
              <p:nvPr/>
            </p:nvSpPr>
            <p:spPr>
              <a:xfrm>
                <a:off x="3577404" y="5177364"/>
                <a:ext cx="214604" cy="221044"/>
              </a:xfrm>
              <a:prstGeom prst="ellipse">
                <a:avLst/>
              </a:prstGeom>
              <a:solidFill>
                <a:schemeClr val="accent1"/>
              </a:solidFill>
              <a:ln w="12700" cap="flat" cmpd="sng">
                <a:solidFill>
                  <a:srgbClr val="42719B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3</a:t>
                </a:r>
                <a:endParaRPr/>
              </a:p>
            </p:txBody>
          </p:sp>
          <p:sp>
            <p:nvSpPr>
              <p:cNvPr id="278" name="Google Shape;278;p21"/>
              <p:cNvSpPr/>
              <p:nvPr/>
            </p:nvSpPr>
            <p:spPr>
              <a:xfrm>
                <a:off x="3362800" y="6210495"/>
                <a:ext cx="214604" cy="221044"/>
              </a:xfrm>
              <a:prstGeom prst="ellipse">
                <a:avLst/>
              </a:prstGeom>
              <a:solidFill>
                <a:schemeClr val="accent1"/>
              </a:solidFill>
              <a:ln w="12700" cap="flat" cmpd="sng">
                <a:solidFill>
                  <a:srgbClr val="42719B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4</a:t>
                </a:r>
                <a:endParaRPr/>
              </a:p>
            </p:txBody>
          </p:sp>
          <p:cxnSp>
            <p:nvCxnSpPr>
              <p:cNvPr id="279" name="Google Shape;279;p21"/>
              <p:cNvCxnSpPr>
                <a:stCxn id="275" idx="6"/>
                <a:endCxn id="276" idx="2"/>
              </p:cNvCxnSpPr>
              <p:nvPr/>
            </p:nvCxnSpPr>
            <p:spPr>
              <a:xfrm>
                <a:off x="2727983" y="5657808"/>
                <a:ext cx="323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triangle" w="med" len="med"/>
              </a:ln>
            </p:spPr>
          </p:cxnSp>
          <p:cxnSp>
            <p:nvCxnSpPr>
              <p:cNvPr id="280" name="Google Shape;280;p21"/>
              <p:cNvCxnSpPr>
                <a:stCxn id="276" idx="4"/>
                <a:endCxn id="278" idx="1"/>
              </p:cNvCxnSpPr>
              <p:nvPr/>
            </p:nvCxnSpPr>
            <p:spPr>
              <a:xfrm>
                <a:off x="3158642" y="5768330"/>
                <a:ext cx="235500" cy="474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triangle" w="med" len="med"/>
              </a:ln>
            </p:spPr>
          </p:cxnSp>
          <p:cxnSp>
            <p:nvCxnSpPr>
              <p:cNvPr id="281" name="Google Shape;281;p21"/>
              <p:cNvCxnSpPr>
                <a:stCxn id="276" idx="7"/>
                <a:endCxn id="277" idx="3"/>
              </p:cNvCxnSpPr>
              <p:nvPr/>
            </p:nvCxnSpPr>
            <p:spPr>
              <a:xfrm rot="10800000" flipH="1">
                <a:off x="3234516" y="5366057"/>
                <a:ext cx="374400" cy="2136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triangle" w="med" len="med"/>
              </a:ln>
            </p:spPr>
          </p:cxnSp>
        </p:grpSp>
        <p:sp>
          <p:nvSpPr>
            <p:cNvPr id="282" name="Google Shape;282;p21"/>
            <p:cNvSpPr txBox="1"/>
            <p:nvPr/>
          </p:nvSpPr>
          <p:spPr>
            <a:xfrm>
              <a:off x="2346636" y="5759073"/>
              <a:ext cx="909288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 graph</a:t>
              </a:r>
              <a:endParaRPr/>
            </a:p>
          </p:txBody>
        </p:sp>
      </p:grpSp>
      <p:grpSp>
        <p:nvGrpSpPr>
          <p:cNvPr id="283" name="Google Shape;283;p21"/>
          <p:cNvGrpSpPr/>
          <p:nvPr/>
        </p:nvGrpSpPr>
        <p:grpSpPr>
          <a:xfrm>
            <a:off x="3166955" y="2170774"/>
            <a:ext cx="1829155" cy="1777069"/>
            <a:chOff x="3885412" y="4351336"/>
            <a:chExt cx="1829155" cy="1777069"/>
          </a:xfrm>
        </p:grpSpPr>
        <p:grpSp>
          <p:nvGrpSpPr>
            <p:cNvPr id="284" name="Google Shape;284;p21"/>
            <p:cNvGrpSpPr/>
            <p:nvPr/>
          </p:nvGrpSpPr>
          <p:grpSpPr>
            <a:xfrm>
              <a:off x="4154727" y="4351336"/>
              <a:ext cx="1278629" cy="1254175"/>
              <a:chOff x="1026367" y="4173867"/>
              <a:chExt cx="1278629" cy="1254175"/>
            </a:xfrm>
          </p:grpSpPr>
          <p:sp>
            <p:nvSpPr>
              <p:cNvPr id="285" name="Google Shape;285;p21"/>
              <p:cNvSpPr/>
              <p:nvPr/>
            </p:nvSpPr>
            <p:spPr>
              <a:xfrm>
                <a:off x="1026367" y="4543789"/>
                <a:ext cx="214604" cy="221044"/>
              </a:xfrm>
              <a:prstGeom prst="ellipse">
                <a:avLst/>
              </a:prstGeom>
              <a:solidFill>
                <a:schemeClr val="accent1"/>
              </a:solidFill>
              <a:ln w="12700" cap="flat" cmpd="sng">
                <a:solidFill>
                  <a:srgbClr val="42719B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1</a:t>
                </a:r>
                <a:endParaRPr/>
              </a:p>
            </p:txBody>
          </p:sp>
          <p:sp>
            <p:nvSpPr>
              <p:cNvPr id="286" name="Google Shape;286;p21"/>
              <p:cNvSpPr/>
              <p:nvPr/>
            </p:nvSpPr>
            <p:spPr>
              <a:xfrm>
                <a:off x="1564328" y="4543789"/>
                <a:ext cx="214604" cy="221044"/>
              </a:xfrm>
              <a:prstGeom prst="ellipse">
                <a:avLst/>
              </a:prstGeom>
              <a:solidFill>
                <a:schemeClr val="accent1"/>
              </a:solidFill>
              <a:ln w="12700" cap="flat" cmpd="sng">
                <a:solidFill>
                  <a:srgbClr val="42719B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2</a:t>
                </a:r>
                <a:endParaRPr/>
              </a:p>
            </p:txBody>
          </p:sp>
          <p:sp>
            <p:nvSpPr>
              <p:cNvPr id="287" name="Google Shape;287;p21"/>
              <p:cNvSpPr/>
              <p:nvPr/>
            </p:nvSpPr>
            <p:spPr>
              <a:xfrm>
                <a:off x="2090392" y="4173867"/>
                <a:ext cx="214604" cy="221044"/>
              </a:xfrm>
              <a:prstGeom prst="ellipse">
                <a:avLst/>
              </a:prstGeom>
              <a:solidFill>
                <a:schemeClr val="accent1"/>
              </a:solidFill>
              <a:ln w="12700" cap="flat" cmpd="sng">
                <a:solidFill>
                  <a:srgbClr val="42719B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3</a:t>
                </a:r>
                <a:endParaRPr/>
              </a:p>
            </p:txBody>
          </p:sp>
          <p:sp>
            <p:nvSpPr>
              <p:cNvPr id="288" name="Google Shape;288;p21"/>
              <p:cNvSpPr/>
              <p:nvPr/>
            </p:nvSpPr>
            <p:spPr>
              <a:xfrm>
                <a:off x="1875788" y="5206998"/>
                <a:ext cx="214604" cy="221044"/>
              </a:xfrm>
              <a:prstGeom prst="ellipse">
                <a:avLst/>
              </a:prstGeom>
              <a:solidFill>
                <a:schemeClr val="accent1"/>
              </a:solidFill>
              <a:ln w="12700" cap="flat" cmpd="sng">
                <a:solidFill>
                  <a:srgbClr val="42719B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4</a:t>
                </a:r>
                <a:endParaRPr/>
              </a:p>
            </p:txBody>
          </p:sp>
          <p:cxnSp>
            <p:nvCxnSpPr>
              <p:cNvPr id="289" name="Google Shape;289;p21"/>
              <p:cNvCxnSpPr>
                <a:stCxn id="285" idx="6"/>
                <a:endCxn id="286" idx="2"/>
              </p:cNvCxnSpPr>
              <p:nvPr/>
            </p:nvCxnSpPr>
            <p:spPr>
              <a:xfrm>
                <a:off x="1240971" y="4654311"/>
                <a:ext cx="323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triangle" w="med" len="med"/>
              </a:ln>
            </p:spPr>
          </p:cxnSp>
          <p:cxnSp>
            <p:nvCxnSpPr>
              <p:cNvPr id="290" name="Google Shape;290;p21"/>
              <p:cNvCxnSpPr>
                <a:stCxn id="286" idx="4"/>
                <a:endCxn id="288" idx="1"/>
              </p:cNvCxnSpPr>
              <p:nvPr/>
            </p:nvCxnSpPr>
            <p:spPr>
              <a:xfrm>
                <a:off x="1671630" y="4764833"/>
                <a:ext cx="235500" cy="474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triangle" w="med" len="med"/>
              </a:ln>
            </p:spPr>
          </p:cxnSp>
          <p:cxnSp>
            <p:nvCxnSpPr>
              <p:cNvPr id="291" name="Google Shape;291;p21"/>
              <p:cNvCxnSpPr>
                <a:stCxn id="286" idx="7"/>
                <a:endCxn id="287" idx="3"/>
              </p:cNvCxnSpPr>
              <p:nvPr/>
            </p:nvCxnSpPr>
            <p:spPr>
              <a:xfrm rot="10800000" flipH="1">
                <a:off x="1747504" y="4362560"/>
                <a:ext cx="374400" cy="2136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2"/>
                </a:solidFill>
                <a:prstDash val="solid"/>
                <a:miter lim="800000"/>
                <a:headEnd type="none" w="sm" len="sm"/>
                <a:tailEnd type="triangle" w="med" len="med"/>
              </a:ln>
            </p:spPr>
          </p:cxnSp>
        </p:grpSp>
        <p:sp>
          <p:nvSpPr>
            <p:cNvPr id="292" name="Google Shape;292;p21"/>
            <p:cNvSpPr txBox="1"/>
            <p:nvPr/>
          </p:nvSpPr>
          <p:spPr>
            <a:xfrm>
              <a:off x="3885412" y="5759073"/>
              <a:ext cx="1829155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send/rcv of a pair</a:t>
              </a:r>
              <a:endParaRPr/>
            </a:p>
          </p:txBody>
        </p:sp>
      </p:grpSp>
      <p:grpSp>
        <p:nvGrpSpPr>
          <p:cNvPr id="293" name="Google Shape;293;p21"/>
          <p:cNvGrpSpPr/>
          <p:nvPr/>
        </p:nvGrpSpPr>
        <p:grpSpPr>
          <a:xfrm>
            <a:off x="5136412" y="2166378"/>
            <a:ext cx="2758063" cy="1799303"/>
            <a:chOff x="5854869" y="4346940"/>
            <a:chExt cx="2758063" cy="1799303"/>
          </a:xfrm>
        </p:grpSpPr>
        <p:grpSp>
          <p:nvGrpSpPr>
            <p:cNvPr id="294" name="Google Shape;294;p21"/>
            <p:cNvGrpSpPr/>
            <p:nvPr/>
          </p:nvGrpSpPr>
          <p:grpSpPr>
            <a:xfrm>
              <a:off x="6470845" y="4346940"/>
              <a:ext cx="1278629" cy="1254175"/>
              <a:chOff x="3979610" y="4173867"/>
              <a:chExt cx="1278629" cy="1254175"/>
            </a:xfrm>
          </p:grpSpPr>
          <p:sp>
            <p:nvSpPr>
              <p:cNvPr id="295" name="Google Shape;295;p21"/>
              <p:cNvSpPr/>
              <p:nvPr/>
            </p:nvSpPr>
            <p:spPr>
              <a:xfrm>
                <a:off x="3979610" y="4543789"/>
                <a:ext cx="214604" cy="221044"/>
              </a:xfrm>
              <a:prstGeom prst="ellipse">
                <a:avLst/>
              </a:prstGeom>
              <a:solidFill>
                <a:schemeClr val="accent1"/>
              </a:solidFill>
              <a:ln w="12700" cap="flat" cmpd="sng">
                <a:solidFill>
                  <a:srgbClr val="42719B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1</a:t>
                </a:r>
                <a:endParaRPr/>
              </a:p>
            </p:txBody>
          </p:sp>
          <p:sp>
            <p:nvSpPr>
              <p:cNvPr id="296" name="Google Shape;296;p21"/>
              <p:cNvSpPr/>
              <p:nvPr/>
            </p:nvSpPr>
            <p:spPr>
              <a:xfrm>
                <a:off x="4517571" y="4543789"/>
                <a:ext cx="214604" cy="221044"/>
              </a:xfrm>
              <a:prstGeom prst="ellipse">
                <a:avLst/>
              </a:prstGeom>
              <a:solidFill>
                <a:schemeClr val="accent1"/>
              </a:solidFill>
              <a:ln w="12700" cap="flat" cmpd="sng">
                <a:solidFill>
                  <a:srgbClr val="42719B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2</a:t>
                </a:r>
                <a:endParaRPr/>
              </a:p>
            </p:txBody>
          </p:sp>
          <p:sp>
            <p:nvSpPr>
              <p:cNvPr id="297" name="Google Shape;297;p21"/>
              <p:cNvSpPr/>
              <p:nvPr/>
            </p:nvSpPr>
            <p:spPr>
              <a:xfrm>
                <a:off x="5043635" y="4173867"/>
                <a:ext cx="214604" cy="221044"/>
              </a:xfrm>
              <a:prstGeom prst="ellipse">
                <a:avLst/>
              </a:prstGeom>
              <a:solidFill>
                <a:schemeClr val="accent1"/>
              </a:solidFill>
              <a:ln w="12700" cap="flat" cmpd="sng">
                <a:solidFill>
                  <a:srgbClr val="42719B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3</a:t>
                </a:r>
                <a:endParaRPr/>
              </a:p>
            </p:txBody>
          </p:sp>
          <p:sp>
            <p:nvSpPr>
              <p:cNvPr id="298" name="Google Shape;298;p21"/>
              <p:cNvSpPr/>
              <p:nvPr/>
            </p:nvSpPr>
            <p:spPr>
              <a:xfrm>
                <a:off x="4829031" y="5206998"/>
                <a:ext cx="214604" cy="221044"/>
              </a:xfrm>
              <a:prstGeom prst="ellipse">
                <a:avLst/>
              </a:prstGeom>
              <a:solidFill>
                <a:schemeClr val="accent1"/>
              </a:solidFill>
              <a:ln w="12700" cap="flat" cmpd="sng">
                <a:solidFill>
                  <a:srgbClr val="42719B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4</a:t>
                </a:r>
                <a:endParaRPr/>
              </a:p>
            </p:txBody>
          </p:sp>
          <p:cxnSp>
            <p:nvCxnSpPr>
              <p:cNvPr id="299" name="Google Shape;299;p21"/>
              <p:cNvCxnSpPr>
                <a:endCxn id="296" idx="2"/>
              </p:cNvCxnSpPr>
              <p:nvPr/>
            </p:nvCxnSpPr>
            <p:spPr>
              <a:xfrm>
                <a:off x="4194171" y="4648611"/>
                <a:ext cx="323400" cy="5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2"/>
                </a:solidFill>
                <a:prstDash val="solid"/>
                <a:miter lim="800000"/>
                <a:headEnd type="none" w="sm" len="sm"/>
                <a:tailEnd type="triangle" w="med" len="med"/>
              </a:ln>
            </p:spPr>
          </p:cxnSp>
          <p:cxnSp>
            <p:nvCxnSpPr>
              <p:cNvPr id="300" name="Google Shape;300;p21"/>
              <p:cNvCxnSpPr>
                <a:stCxn id="296" idx="6"/>
                <a:endCxn id="297" idx="3"/>
              </p:cNvCxnSpPr>
              <p:nvPr/>
            </p:nvCxnSpPr>
            <p:spPr>
              <a:xfrm rot="10800000" flipH="1">
                <a:off x="4732175" y="4362411"/>
                <a:ext cx="342900" cy="2919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2"/>
                </a:solidFill>
                <a:prstDash val="solid"/>
                <a:miter lim="800000"/>
                <a:headEnd type="none" w="sm" len="sm"/>
                <a:tailEnd type="triangle" w="med" len="med"/>
              </a:ln>
            </p:spPr>
          </p:cxnSp>
          <p:cxnSp>
            <p:nvCxnSpPr>
              <p:cNvPr id="301" name="Google Shape;301;p21"/>
              <p:cNvCxnSpPr>
                <a:stCxn id="296" idx="4"/>
                <a:endCxn id="298" idx="1"/>
              </p:cNvCxnSpPr>
              <p:nvPr/>
            </p:nvCxnSpPr>
            <p:spPr>
              <a:xfrm>
                <a:off x="4624873" y="4764833"/>
                <a:ext cx="235500" cy="4746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2"/>
                </a:solidFill>
                <a:prstDash val="solid"/>
                <a:miter lim="800000"/>
                <a:headEnd type="none" w="sm" len="sm"/>
                <a:tailEnd type="triangle" w="med" len="med"/>
              </a:ln>
            </p:spPr>
          </p:cxnSp>
        </p:grpSp>
        <p:sp>
          <p:nvSpPr>
            <p:cNvPr id="302" name="Google Shape;302;p21"/>
            <p:cNvSpPr txBox="1"/>
            <p:nvPr/>
          </p:nvSpPr>
          <p:spPr>
            <a:xfrm>
              <a:off x="5854869" y="5776911"/>
              <a:ext cx="27580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Parallel send/rcv of all pairs</a:t>
              </a:r>
              <a:endParaRPr/>
            </a:p>
          </p:txBody>
        </p:sp>
      </p:grpSp>
      <p:grpSp>
        <p:nvGrpSpPr>
          <p:cNvPr id="303" name="Google Shape;303;p21"/>
          <p:cNvGrpSpPr/>
          <p:nvPr/>
        </p:nvGrpSpPr>
        <p:grpSpPr>
          <a:xfrm>
            <a:off x="8117064" y="2166378"/>
            <a:ext cx="2376356" cy="1789853"/>
            <a:chOff x="8835521" y="4346940"/>
            <a:chExt cx="2376356" cy="1789853"/>
          </a:xfrm>
        </p:grpSpPr>
        <p:grpSp>
          <p:nvGrpSpPr>
            <p:cNvPr id="304" name="Google Shape;304;p21"/>
            <p:cNvGrpSpPr/>
            <p:nvPr/>
          </p:nvGrpSpPr>
          <p:grpSpPr>
            <a:xfrm>
              <a:off x="8970139" y="4346940"/>
              <a:ext cx="1278629" cy="1254175"/>
              <a:chOff x="6046155" y="4459836"/>
              <a:chExt cx="1278629" cy="1254175"/>
            </a:xfrm>
          </p:grpSpPr>
          <p:sp>
            <p:nvSpPr>
              <p:cNvPr id="305" name="Google Shape;305;p21"/>
              <p:cNvSpPr/>
              <p:nvPr/>
            </p:nvSpPr>
            <p:spPr>
              <a:xfrm>
                <a:off x="6046155" y="4829758"/>
                <a:ext cx="214604" cy="221044"/>
              </a:xfrm>
              <a:prstGeom prst="ellipse">
                <a:avLst/>
              </a:prstGeom>
              <a:solidFill>
                <a:schemeClr val="accent1"/>
              </a:solidFill>
              <a:ln w="12700" cap="flat" cmpd="sng">
                <a:solidFill>
                  <a:srgbClr val="42719B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1</a:t>
                </a:r>
                <a:endParaRPr/>
              </a:p>
            </p:txBody>
          </p:sp>
          <p:sp>
            <p:nvSpPr>
              <p:cNvPr id="306" name="Google Shape;306;p21"/>
              <p:cNvSpPr/>
              <p:nvPr/>
            </p:nvSpPr>
            <p:spPr>
              <a:xfrm>
                <a:off x="6584116" y="4829758"/>
                <a:ext cx="214604" cy="221044"/>
              </a:xfrm>
              <a:prstGeom prst="ellipse">
                <a:avLst/>
              </a:prstGeom>
              <a:solidFill>
                <a:schemeClr val="accent1"/>
              </a:solidFill>
              <a:ln w="12700" cap="flat" cmpd="sng">
                <a:solidFill>
                  <a:srgbClr val="42719B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2</a:t>
                </a:r>
                <a:endParaRPr/>
              </a:p>
            </p:txBody>
          </p:sp>
          <p:sp>
            <p:nvSpPr>
              <p:cNvPr id="307" name="Google Shape;307;p21"/>
              <p:cNvSpPr/>
              <p:nvPr/>
            </p:nvSpPr>
            <p:spPr>
              <a:xfrm>
                <a:off x="7110180" y="4459836"/>
                <a:ext cx="214604" cy="221044"/>
              </a:xfrm>
              <a:prstGeom prst="ellipse">
                <a:avLst/>
              </a:prstGeom>
              <a:solidFill>
                <a:schemeClr val="accent1"/>
              </a:solidFill>
              <a:ln w="12700" cap="flat" cmpd="sng">
                <a:solidFill>
                  <a:srgbClr val="42719B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3</a:t>
                </a:r>
                <a:endParaRPr/>
              </a:p>
            </p:txBody>
          </p:sp>
          <p:sp>
            <p:nvSpPr>
              <p:cNvPr id="308" name="Google Shape;308;p21"/>
              <p:cNvSpPr/>
              <p:nvPr/>
            </p:nvSpPr>
            <p:spPr>
              <a:xfrm>
                <a:off x="6895576" y="5492967"/>
                <a:ext cx="214604" cy="221044"/>
              </a:xfrm>
              <a:prstGeom prst="ellipse">
                <a:avLst/>
              </a:prstGeom>
              <a:solidFill>
                <a:schemeClr val="accent1"/>
              </a:solidFill>
              <a:ln w="12700" cap="flat" cmpd="sng">
                <a:solidFill>
                  <a:srgbClr val="42719B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4</a:t>
                </a:r>
                <a:endParaRPr/>
              </a:p>
            </p:txBody>
          </p:sp>
          <p:cxnSp>
            <p:nvCxnSpPr>
              <p:cNvPr id="309" name="Google Shape;309;p21"/>
              <p:cNvCxnSpPr>
                <a:endCxn id="306" idx="2"/>
              </p:cNvCxnSpPr>
              <p:nvPr/>
            </p:nvCxnSpPr>
            <p:spPr>
              <a:xfrm>
                <a:off x="6260716" y="4934580"/>
                <a:ext cx="323400" cy="5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2"/>
                </a:solidFill>
                <a:prstDash val="solid"/>
                <a:miter lim="800000"/>
                <a:headEnd type="none" w="sm" len="sm"/>
                <a:tailEnd type="triangle" w="med" len="med"/>
              </a:ln>
            </p:spPr>
          </p:cxnSp>
          <p:cxnSp>
            <p:nvCxnSpPr>
              <p:cNvPr id="310" name="Google Shape;310;p21"/>
              <p:cNvCxnSpPr>
                <a:stCxn id="306" idx="6"/>
                <a:endCxn id="307" idx="3"/>
              </p:cNvCxnSpPr>
              <p:nvPr/>
            </p:nvCxnSpPr>
            <p:spPr>
              <a:xfrm rot="10800000" flipH="1">
                <a:off x="6798720" y="4648380"/>
                <a:ext cx="342900" cy="2919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2"/>
                </a:solidFill>
                <a:prstDash val="solid"/>
                <a:miter lim="800000"/>
                <a:headEnd type="none" w="sm" len="sm"/>
                <a:tailEnd type="triangle" w="med" len="med"/>
              </a:ln>
            </p:spPr>
          </p:cxnSp>
          <p:cxnSp>
            <p:nvCxnSpPr>
              <p:cNvPr id="311" name="Google Shape;311;p21"/>
              <p:cNvCxnSpPr>
                <a:stCxn id="306" idx="4"/>
                <a:endCxn id="308" idx="0"/>
              </p:cNvCxnSpPr>
              <p:nvPr/>
            </p:nvCxnSpPr>
            <p:spPr>
              <a:xfrm>
                <a:off x="6691418" y="5050802"/>
                <a:ext cx="311400" cy="442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triangle" w="med" len="med"/>
              </a:ln>
            </p:spPr>
          </p:cxnSp>
        </p:grpSp>
        <p:sp>
          <p:nvSpPr>
            <p:cNvPr id="312" name="Google Shape;312;p21"/>
            <p:cNvSpPr txBox="1"/>
            <p:nvPr/>
          </p:nvSpPr>
          <p:spPr>
            <a:xfrm>
              <a:off x="8835521" y="5767461"/>
              <a:ext cx="2376356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send/rcv of a trajectory</a:t>
              </a: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748147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22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Orders and models</a:t>
            </a:r>
            <a:endParaRPr/>
          </a:p>
        </p:txBody>
      </p:sp>
      <p:sp>
        <p:nvSpPr>
          <p:cNvPr id="318" name="Google Shape;318;p22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2133"/>
              </a:spcAft>
              <a:buClr>
                <a:srgbClr val="232F3D"/>
              </a:buClr>
              <a:buSzPts val="1467"/>
              <a:buNone/>
            </a:pPr>
            <a:endParaRPr/>
          </a:p>
        </p:txBody>
      </p:sp>
      <p:pic>
        <p:nvPicPr>
          <p:cNvPr id="319" name="Google Shape;319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1963" y="2522422"/>
            <a:ext cx="6247665" cy="3239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247932" y="2745201"/>
            <a:ext cx="4461200" cy="2794318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22"/>
          <p:cNvSpPr txBox="1"/>
          <p:nvPr/>
        </p:nvSpPr>
        <p:spPr>
          <a:xfrm>
            <a:off x="1083472" y="5841059"/>
            <a:ext cx="400770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GNN: update all in parallel</a:t>
            </a:r>
            <a:endParaRPr/>
          </a:p>
        </p:txBody>
      </p:sp>
      <p:sp>
        <p:nvSpPr>
          <p:cNvPr id="322" name="Google Shape;322;p22"/>
          <p:cNvSpPr/>
          <p:nvPr/>
        </p:nvSpPr>
        <p:spPr>
          <a:xfrm>
            <a:off x="6443127" y="5841059"/>
            <a:ext cx="4540154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Tree-LSTM: update with order</a:t>
            </a:r>
            <a:endParaRPr/>
          </a:p>
        </p:txBody>
      </p:sp>
      <p:pic>
        <p:nvPicPr>
          <p:cNvPr id="323" name="Google Shape;323;p2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267497" y="593367"/>
            <a:ext cx="2346177" cy="226833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2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696327" y="1641474"/>
            <a:ext cx="3399673" cy="9551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572402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90E56-5B89-154B-AC52-2D1E211AA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Builtin</a:t>
            </a:r>
            <a:r>
              <a:rPr lang="en-US" dirty="0"/>
              <a:t>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1CD2F9-A02C-7E4F-A2F3-9D5EE867C1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1959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24"/>
          <p:cNvSpPr/>
          <p:nvPr/>
        </p:nvSpPr>
        <p:spPr>
          <a:xfrm>
            <a:off x="2090392" y="1258186"/>
            <a:ext cx="1123716" cy="1123716"/>
          </a:xfrm>
          <a:prstGeom prst="ellipse">
            <a:avLst/>
          </a:prstGeom>
          <a:noFill/>
          <a:ln w="381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</a:t>
            </a:r>
            <a:endParaRPr/>
          </a:p>
        </p:txBody>
      </p:sp>
      <p:grpSp>
        <p:nvGrpSpPr>
          <p:cNvPr id="343" name="Google Shape;343;p24"/>
          <p:cNvGrpSpPr/>
          <p:nvPr/>
        </p:nvGrpSpPr>
        <p:grpSpPr>
          <a:xfrm>
            <a:off x="4633902" y="2026231"/>
            <a:ext cx="4599641" cy="2183155"/>
            <a:chOff x="4176702" y="2529587"/>
            <a:chExt cx="4599641" cy="2183155"/>
          </a:xfrm>
        </p:grpSpPr>
        <p:sp>
          <p:nvSpPr>
            <p:cNvPr id="344" name="Google Shape;344;p24"/>
            <p:cNvSpPr txBox="1"/>
            <p:nvPr/>
          </p:nvSpPr>
          <p:spPr>
            <a:xfrm>
              <a:off x="4176702" y="2529587"/>
              <a:ext cx="1999130" cy="369332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&lt;message&gt;: edge</a:t>
              </a:r>
              <a:endParaRPr/>
            </a:p>
          </p:txBody>
        </p:sp>
        <p:sp>
          <p:nvSpPr>
            <p:cNvPr id="345" name="Google Shape;345;p24"/>
            <p:cNvSpPr/>
            <p:nvPr/>
          </p:nvSpPr>
          <p:spPr>
            <a:xfrm>
              <a:off x="7236792" y="4204651"/>
              <a:ext cx="1539551" cy="508091"/>
            </a:xfrm>
            <a:prstGeom prst="rect">
              <a:avLst/>
            </a:prstGeom>
            <a:noFill/>
            <a:ln w="28575" cap="flat" cmpd="sng">
              <a:solidFill>
                <a:srgbClr val="C55A1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v.mailbox[‘m’]</a:t>
              </a:r>
              <a:endParaRPr/>
            </a:p>
          </p:txBody>
        </p:sp>
        <p:cxnSp>
          <p:nvCxnSpPr>
            <p:cNvPr id="346" name="Google Shape;346;p24"/>
            <p:cNvCxnSpPr>
              <a:stCxn id="344" idx="3"/>
              <a:endCxn id="345" idx="1"/>
            </p:cNvCxnSpPr>
            <p:nvPr/>
          </p:nvCxnSpPr>
          <p:spPr>
            <a:xfrm>
              <a:off x="6175832" y="2714253"/>
              <a:ext cx="1061100" cy="1744500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rgbClr val="C55A11"/>
              </a:solidFill>
              <a:prstDash val="lgDashDot"/>
              <a:miter lim="800000"/>
              <a:headEnd type="none" w="sm" len="sm"/>
              <a:tailEnd type="triangle" w="lg" len="lg"/>
            </a:ln>
          </p:spPr>
        </p:cxnSp>
      </p:grpSp>
      <p:grpSp>
        <p:nvGrpSpPr>
          <p:cNvPr id="347" name="Google Shape;347;p24"/>
          <p:cNvGrpSpPr/>
          <p:nvPr/>
        </p:nvGrpSpPr>
        <p:grpSpPr>
          <a:xfrm>
            <a:off x="1778932" y="2285632"/>
            <a:ext cx="7551058" cy="1123722"/>
            <a:chOff x="1321732" y="2788988"/>
            <a:chExt cx="7551058" cy="1123722"/>
          </a:xfrm>
        </p:grpSpPr>
        <p:sp>
          <p:nvSpPr>
            <p:cNvPr id="348" name="Google Shape;348;p24"/>
            <p:cNvSpPr/>
            <p:nvPr/>
          </p:nvSpPr>
          <p:spPr>
            <a:xfrm>
              <a:off x="1321732" y="3235184"/>
              <a:ext cx="1757369" cy="677526"/>
            </a:xfrm>
            <a:prstGeom prst="rect">
              <a:avLst/>
            </a:prstGeom>
            <a:noFill/>
            <a:ln w="28575" cap="flat" cmpd="sng">
              <a:solidFill>
                <a:srgbClr val="42719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u.data[‘h’]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(e.src.data[‘h’])</a:t>
              </a:r>
              <a:endParaRPr/>
            </a:p>
          </p:txBody>
        </p:sp>
        <p:sp>
          <p:nvSpPr>
            <p:cNvPr id="349" name="Google Shape;349;p24"/>
            <p:cNvSpPr/>
            <p:nvPr/>
          </p:nvSpPr>
          <p:spPr>
            <a:xfrm>
              <a:off x="4468057" y="3235184"/>
              <a:ext cx="1416422" cy="508091"/>
            </a:xfrm>
            <a:prstGeom prst="rect">
              <a:avLst/>
            </a:prstGeom>
            <a:noFill/>
            <a:ln w="28575" cap="flat" cmpd="sng">
              <a:solidFill>
                <a:srgbClr val="42719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e.data[‘h_e’]</a:t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350" name="Google Shape;350;p24"/>
            <p:cNvCxnSpPr/>
            <p:nvPr/>
          </p:nvCxnSpPr>
          <p:spPr>
            <a:xfrm rot="-5400000">
              <a:off x="3462565" y="1521480"/>
              <a:ext cx="446189" cy="2981218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chemeClr val="accent1"/>
              </a:solidFill>
              <a:prstDash val="dash"/>
              <a:miter lim="800000"/>
              <a:headEnd type="none" w="sm" len="sm"/>
              <a:tailEnd type="triangle" w="lg" len="lg"/>
            </a:ln>
          </p:spPr>
        </p:cxnSp>
        <p:cxnSp>
          <p:nvCxnSpPr>
            <p:cNvPr id="351" name="Google Shape;351;p24"/>
            <p:cNvCxnSpPr/>
            <p:nvPr/>
          </p:nvCxnSpPr>
          <p:spPr>
            <a:xfrm rot="10800000">
              <a:off x="5176268" y="2788994"/>
              <a:ext cx="0" cy="446189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dash"/>
              <a:miter lim="800000"/>
              <a:headEnd type="none" w="sm" len="sm"/>
              <a:tailEnd type="triangle" w="lg" len="lg"/>
            </a:ln>
          </p:spPr>
        </p:cxnSp>
        <p:sp>
          <p:nvSpPr>
            <p:cNvPr id="352" name="Google Shape;352;p24"/>
            <p:cNvSpPr/>
            <p:nvPr/>
          </p:nvSpPr>
          <p:spPr>
            <a:xfrm>
              <a:off x="7140345" y="3254582"/>
              <a:ext cx="1732445" cy="638426"/>
            </a:xfrm>
            <a:prstGeom prst="rect">
              <a:avLst/>
            </a:prstGeom>
            <a:noFill/>
            <a:ln w="28575" cap="flat" cmpd="sng">
              <a:solidFill>
                <a:srgbClr val="42719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v.data[‘h’]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(e.dst.data[‘h’]</a:t>
              </a:r>
              <a:endParaRPr/>
            </a:p>
          </p:txBody>
        </p:sp>
        <p:cxnSp>
          <p:nvCxnSpPr>
            <p:cNvPr id="353" name="Google Shape;353;p24"/>
            <p:cNvCxnSpPr/>
            <p:nvPr/>
          </p:nvCxnSpPr>
          <p:spPr>
            <a:xfrm rot="5400000" flipH="1">
              <a:off x="6396411" y="1568845"/>
              <a:ext cx="390016" cy="2830301"/>
            </a:xfrm>
            <a:prstGeom prst="bentConnector3">
              <a:avLst>
                <a:gd name="adj1" fmla="val -86238"/>
              </a:avLst>
            </a:prstGeom>
            <a:noFill/>
            <a:ln w="19050" cap="flat" cmpd="sng">
              <a:solidFill>
                <a:schemeClr val="accent1"/>
              </a:solidFill>
              <a:prstDash val="dash"/>
              <a:miter lim="800000"/>
              <a:headEnd type="none" w="sm" len="sm"/>
              <a:tailEnd type="triangle" w="lg" len="lg"/>
            </a:ln>
          </p:spPr>
        </p:cxnSp>
      </p:grpSp>
      <p:grpSp>
        <p:nvGrpSpPr>
          <p:cNvPr id="354" name="Google Shape;354;p24"/>
          <p:cNvGrpSpPr/>
          <p:nvPr/>
        </p:nvGrpSpPr>
        <p:grpSpPr>
          <a:xfrm>
            <a:off x="3214108" y="1047477"/>
            <a:ext cx="6252229" cy="3256348"/>
            <a:chOff x="3214108" y="440491"/>
            <a:chExt cx="6252229" cy="3256348"/>
          </a:xfrm>
        </p:grpSpPr>
        <p:sp>
          <p:nvSpPr>
            <p:cNvPr id="355" name="Google Shape;355;p24"/>
            <p:cNvSpPr/>
            <p:nvPr/>
          </p:nvSpPr>
          <p:spPr>
            <a:xfrm>
              <a:off x="7901912" y="651200"/>
              <a:ext cx="1123716" cy="1123716"/>
            </a:xfrm>
            <a:prstGeom prst="ellipse">
              <a:avLst/>
            </a:prstGeom>
            <a:noFill/>
            <a:ln w="38100" cap="flat" cmpd="sng">
              <a:solidFill>
                <a:srgbClr val="42719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v</a:t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56" name="Google Shape;356;p24"/>
            <p:cNvCxnSpPr>
              <a:stCxn id="342" idx="6"/>
              <a:endCxn id="355" idx="2"/>
            </p:cNvCxnSpPr>
            <p:nvPr/>
          </p:nvCxnSpPr>
          <p:spPr>
            <a:xfrm>
              <a:off x="3214108" y="1213058"/>
              <a:ext cx="46878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triangle" w="lg" len="lg"/>
            </a:ln>
          </p:spPr>
        </p:cxnSp>
        <p:sp>
          <p:nvSpPr>
            <p:cNvPr id="357" name="Google Shape;357;p24"/>
            <p:cNvSpPr/>
            <p:nvPr/>
          </p:nvSpPr>
          <p:spPr>
            <a:xfrm>
              <a:off x="7461200" y="440491"/>
              <a:ext cx="2005137" cy="3256348"/>
            </a:xfrm>
            <a:prstGeom prst="rect">
              <a:avLst/>
            </a:prstGeom>
            <a:noFill/>
            <a:ln w="19050" cap="flat" cmpd="sng">
              <a:solidFill>
                <a:srgbClr val="7F7F7F"/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58" name="Google Shape;358;p24"/>
          <p:cNvGrpSpPr/>
          <p:nvPr/>
        </p:nvGrpSpPr>
        <p:grpSpPr>
          <a:xfrm>
            <a:off x="9233543" y="3070439"/>
            <a:ext cx="2248801" cy="884902"/>
            <a:chOff x="8707430" y="3658637"/>
            <a:chExt cx="2248801" cy="884902"/>
          </a:xfrm>
        </p:grpSpPr>
        <p:sp>
          <p:nvSpPr>
            <p:cNvPr id="359" name="Google Shape;359;p24"/>
            <p:cNvSpPr txBox="1"/>
            <p:nvPr/>
          </p:nvSpPr>
          <p:spPr>
            <a:xfrm>
              <a:off x="9296662" y="3880645"/>
              <a:ext cx="1659569" cy="369332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&lt;reduce&gt;: node</a:t>
              </a:r>
              <a:endParaRPr/>
            </a:p>
          </p:txBody>
        </p:sp>
        <p:cxnSp>
          <p:nvCxnSpPr>
            <p:cNvPr id="360" name="Google Shape;360;p24"/>
            <p:cNvCxnSpPr>
              <a:stCxn id="345" idx="3"/>
              <a:endCxn id="359" idx="1"/>
            </p:cNvCxnSpPr>
            <p:nvPr/>
          </p:nvCxnSpPr>
          <p:spPr>
            <a:xfrm rot="10800000" flipH="1">
              <a:off x="8707430" y="4065339"/>
              <a:ext cx="589200" cy="478200"/>
            </a:xfrm>
            <a:prstGeom prst="bentConnector3">
              <a:avLst>
                <a:gd name="adj1" fmla="val -39288"/>
              </a:avLst>
            </a:prstGeom>
            <a:noFill/>
            <a:ln w="19050" cap="flat" cmpd="sng">
              <a:solidFill>
                <a:schemeClr val="accent1"/>
              </a:solidFill>
              <a:prstDash val="dash"/>
              <a:miter lim="800000"/>
              <a:headEnd type="none" w="sm" len="sm"/>
              <a:tailEnd type="triangle" w="lg" len="lg"/>
            </a:ln>
          </p:spPr>
        </p:cxnSp>
        <p:cxnSp>
          <p:nvCxnSpPr>
            <p:cNvPr id="361" name="Google Shape;361;p24"/>
            <p:cNvCxnSpPr>
              <a:stCxn id="359" idx="0"/>
              <a:endCxn id="352" idx="3"/>
            </p:cNvCxnSpPr>
            <p:nvPr/>
          </p:nvCxnSpPr>
          <p:spPr>
            <a:xfrm rot="5400000" flipH="1">
              <a:off x="9354096" y="3108295"/>
              <a:ext cx="222000" cy="1322700"/>
            </a:xfrm>
            <a:prstGeom prst="bentConnector2">
              <a:avLst/>
            </a:prstGeom>
            <a:noFill/>
            <a:ln w="19050" cap="flat" cmpd="sng">
              <a:solidFill>
                <a:srgbClr val="C55A11"/>
              </a:solidFill>
              <a:prstDash val="lgDashDot"/>
              <a:miter lim="800000"/>
              <a:headEnd type="none" w="sm" len="sm"/>
              <a:tailEnd type="triangle" w="lg" len="lg"/>
            </a:ln>
          </p:spPr>
        </p:cxnSp>
        <p:cxnSp>
          <p:nvCxnSpPr>
            <p:cNvPr id="362" name="Google Shape;362;p24"/>
            <p:cNvCxnSpPr/>
            <p:nvPr/>
          </p:nvCxnSpPr>
          <p:spPr>
            <a:xfrm>
              <a:off x="8803877" y="3658637"/>
              <a:ext cx="661284" cy="406674"/>
            </a:xfrm>
            <a:prstGeom prst="bentConnector3">
              <a:avLst>
                <a:gd name="adj1" fmla="val -29559"/>
              </a:avLst>
            </a:prstGeom>
            <a:noFill/>
            <a:ln w="19050" cap="flat" cmpd="sng">
              <a:solidFill>
                <a:schemeClr val="accent1"/>
              </a:solidFill>
              <a:prstDash val="dash"/>
              <a:miter lim="800000"/>
              <a:headEnd type="none" w="sm" len="sm"/>
              <a:tailEnd type="triangle" w="lg" len="lg"/>
            </a:ln>
          </p:spPr>
        </p:cxnSp>
      </p:grpSp>
      <p:sp>
        <p:nvSpPr>
          <p:cNvPr id="363" name="Google Shape;363;p24"/>
          <p:cNvSpPr txBox="1"/>
          <p:nvPr/>
        </p:nvSpPr>
        <p:spPr>
          <a:xfrm>
            <a:off x="866165" y="4128515"/>
            <a:ext cx="10616179" cy="1791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Message function</a:t>
            </a:r>
            <a:endParaRPr dirty="0"/>
          </a:p>
          <a:p>
            <a:pPr marL="609585" marR="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(edges) -&gt; 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msg</a:t>
            </a:r>
            <a:endParaRPr sz="2000" b="0" i="0" u="none" strike="noStrike" cap="none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Reduce function</a:t>
            </a:r>
            <a:endParaRPr dirty="0"/>
          </a:p>
          <a:p>
            <a:pPr marL="609585" marR="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(nodes) -&gt; 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new_node_feature</a:t>
            </a:r>
            <a:endParaRPr sz="2000" b="0" i="0" u="none" strike="noStrike" cap="none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64" name="Google Shape;364;p24"/>
          <p:cNvSpPr txBox="1"/>
          <p:nvPr/>
        </p:nvSpPr>
        <p:spPr>
          <a:xfrm>
            <a:off x="7901912" y="4805906"/>
            <a:ext cx="3107197" cy="646331"/>
          </a:xfrm>
          <a:prstGeom prst="rect">
            <a:avLst/>
          </a:prstGeom>
          <a:solidFill>
            <a:schemeClr val="accent2"/>
          </a:solidFill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Auto-batched (tensorized)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As if writing for one node/edge</a:t>
            </a:r>
            <a:endParaRPr/>
          </a:p>
        </p:txBody>
      </p:sp>
      <p:sp>
        <p:nvSpPr>
          <p:cNvPr id="365" name="Google Shape;365;p24"/>
          <p:cNvSpPr txBox="1"/>
          <p:nvPr/>
        </p:nvSpPr>
        <p:spPr>
          <a:xfrm>
            <a:off x="314793" y="365125"/>
            <a:ext cx="12007121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User defines functions (on </a:t>
            </a:r>
            <a:r>
              <a:rPr lang="en-US" sz="44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batches of</a:t>
            </a: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nodes/edges)</a:t>
            </a:r>
            <a:endParaRPr sz="4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74408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B3D10E-B97E-E949-9A97-17CB67A90D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schedule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8A3A87-1FE6-674C-B19A-1905F16EBD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Introduction to graph representation learning (30 mins)</a:t>
            </a:r>
          </a:p>
          <a:p>
            <a:endParaRPr lang="en-US" dirty="0"/>
          </a:p>
          <a:p>
            <a:r>
              <a:rPr lang="en-US" dirty="0"/>
              <a:t>Deep Graph Library 101 (1 hour 30 mins)</a:t>
            </a:r>
          </a:p>
          <a:p>
            <a:endParaRPr lang="en-US" dirty="0"/>
          </a:p>
          <a:p>
            <a:r>
              <a:rPr lang="en-US" dirty="0"/>
              <a:t>Scale GNN to large graphs (1 hour)</a:t>
            </a:r>
          </a:p>
          <a:p>
            <a:endParaRPr lang="en-US" dirty="0"/>
          </a:p>
          <a:p>
            <a:r>
              <a:rPr lang="en-US" dirty="0"/>
              <a:t>GNN-based recommender system (1 hour)</a:t>
            </a:r>
          </a:p>
        </p:txBody>
      </p:sp>
    </p:spTree>
    <p:extLst>
      <p:ext uri="{BB962C8B-B14F-4D97-AF65-F5344CB8AC3E}">
        <p14:creationId xmlns:p14="http://schemas.microsoft.com/office/powerpoint/2010/main" val="28175864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0" name="Google Shape;370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40319" y="1463183"/>
            <a:ext cx="6511362" cy="4690862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2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DGL code example: GCN</a:t>
            </a:r>
            <a:endParaRPr/>
          </a:p>
        </p:txBody>
      </p:sp>
      <p:grpSp>
        <p:nvGrpSpPr>
          <p:cNvPr id="372" name="Google Shape;372;p25"/>
          <p:cNvGrpSpPr/>
          <p:nvPr/>
        </p:nvGrpSpPr>
        <p:grpSpPr>
          <a:xfrm>
            <a:off x="4494128" y="1053954"/>
            <a:ext cx="6029200" cy="1410750"/>
            <a:chOff x="3707904" y="721608"/>
            <a:chExt cx="4521900" cy="1058062"/>
          </a:xfrm>
        </p:grpSpPr>
        <p:sp>
          <p:nvSpPr>
            <p:cNvPr id="373" name="Google Shape;373;p25"/>
            <p:cNvSpPr txBox="1"/>
            <p:nvPr/>
          </p:nvSpPr>
          <p:spPr>
            <a:xfrm>
              <a:off x="6084168" y="721608"/>
              <a:ext cx="2145636" cy="715725"/>
            </a:xfrm>
            <a:prstGeom prst="rect">
              <a:avLst/>
            </a:prstGeom>
            <a:solidFill>
              <a:schemeClr val="lt1"/>
            </a:solidFill>
            <a:ln w="381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67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Tensor for a batch of features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67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shape=(B, D)</a:t>
              </a: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374" name="Google Shape;374;p25"/>
            <p:cNvCxnSpPr>
              <a:stCxn id="373" idx="1"/>
            </p:cNvCxnSpPr>
            <p:nvPr/>
          </p:nvCxnSpPr>
          <p:spPr>
            <a:xfrm flipH="1">
              <a:off x="4499868" y="1079471"/>
              <a:ext cx="1584300" cy="700200"/>
            </a:xfrm>
            <a:prstGeom prst="straightConnector1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stealth" w="med" len="med"/>
            </a:ln>
          </p:spPr>
        </p:cxnSp>
        <p:cxnSp>
          <p:nvCxnSpPr>
            <p:cNvPr id="375" name="Google Shape;375;p25"/>
            <p:cNvCxnSpPr/>
            <p:nvPr/>
          </p:nvCxnSpPr>
          <p:spPr>
            <a:xfrm>
              <a:off x="3707904" y="1779662"/>
              <a:ext cx="720080" cy="0"/>
            </a:xfrm>
            <a:prstGeom prst="straightConnector1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376" name="Google Shape;376;p25"/>
          <p:cNvGrpSpPr/>
          <p:nvPr/>
        </p:nvGrpSpPr>
        <p:grpSpPr>
          <a:xfrm>
            <a:off x="5204472" y="2499496"/>
            <a:ext cx="6624736" cy="1418105"/>
            <a:chOff x="3707904" y="716083"/>
            <a:chExt cx="4968552" cy="1063579"/>
          </a:xfrm>
        </p:grpSpPr>
        <p:sp>
          <p:nvSpPr>
            <p:cNvPr id="377" name="Google Shape;377;p25"/>
            <p:cNvSpPr txBox="1"/>
            <p:nvPr/>
          </p:nvSpPr>
          <p:spPr>
            <a:xfrm>
              <a:off x="6228184" y="716083"/>
              <a:ext cx="2448272" cy="500233"/>
            </a:xfrm>
            <a:prstGeom prst="rect">
              <a:avLst/>
            </a:prstGeom>
            <a:solidFill>
              <a:schemeClr val="lt1"/>
            </a:solidFill>
            <a:ln w="381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67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Tensor for a batch of messages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67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shape=(B, deg, D)</a:t>
              </a: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378" name="Google Shape;378;p25"/>
            <p:cNvCxnSpPr>
              <a:stCxn id="377" idx="1"/>
            </p:cNvCxnSpPr>
            <p:nvPr/>
          </p:nvCxnSpPr>
          <p:spPr>
            <a:xfrm flipH="1">
              <a:off x="4643884" y="966200"/>
              <a:ext cx="1584300" cy="813300"/>
            </a:xfrm>
            <a:prstGeom prst="straightConnector1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stealth" w="med" len="med"/>
            </a:ln>
          </p:spPr>
        </p:cxnSp>
        <p:cxnSp>
          <p:nvCxnSpPr>
            <p:cNvPr id="379" name="Google Shape;379;p25"/>
            <p:cNvCxnSpPr/>
            <p:nvPr/>
          </p:nvCxnSpPr>
          <p:spPr>
            <a:xfrm>
              <a:off x="3707904" y="1779662"/>
              <a:ext cx="720080" cy="0"/>
            </a:xfrm>
            <a:prstGeom prst="straightConnector1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380" name="Google Shape;380;p25"/>
          <p:cNvGrpSpPr/>
          <p:nvPr/>
        </p:nvGrpSpPr>
        <p:grpSpPr>
          <a:xfrm>
            <a:off x="4152928" y="5267967"/>
            <a:ext cx="7931229" cy="713483"/>
            <a:chOff x="3707904" y="1244550"/>
            <a:chExt cx="5948422" cy="535112"/>
          </a:xfrm>
        </p:grpSpPr>
        <p:sp>
          <p:nvSpPr>
            <p:cNvPr id="381" name="Google Shape;381;p25"/>
            <p:cNvSpPr txBox="1"/>
            <p:nvPr/>
          </p:nvSpPr>
          <p:spPr>
            <a:xfrm>
              <a:off x="7208054" y="1244550"/>
              <a:ext cx="2448272" cy="500233"/>
            </a:xfrm>
            <a:prstGeom prst="rect">
              <a:avLst/>
            </a:prstGeom>
            <a:solidFill>
              <a:schemeClr val="lt1"/>
            </a:solidFill>
            <a:ln w="381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67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Trigger message and reduce functions for all nodes</a:t>
              </a: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382" name="Google Shape;382;p25"/>
            <p:cNvCxnSpPr>
              <a:stCxn id="381" idx="1"/>
            </p:cNvCxnSpPr>
            <p:nvPr/>
          </p:nvCxnSpPr>
          <p:spPr>
            <a:xfrm flipH="1">
              <a:off x="4859954" y="1494667"/>
              <a:ext cx="2348100" cy="273000"/>
            </a:xfrm>
            <a:prstGeom prst="straightConnector1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stealth" w="med" len="med"/>
            </a:ln>
          </p:spPr>
        </p:cxnSp>
        <p:cxnSp>
          <p:nvCxnSpPr>
            <p:cNvPr id="383" name="Google Shape;383;p25"/>
            <p:cNvCxnSpPr/>
            <p:nvPr/>
          </p:nvCxnSpPr>
          <p:spPr>
            <a:xfrm>
              <a:off x="3707904" y="1779662"/>
              <a:ext cx="1080120" cy="0"/>
            </a:xfrm>
            <a:prstGeom prst="straightConnector1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</p:spTree>
    <p:extLst>
      <p:ext uri="{BB962C8B-B14F-4D97-AF65-F5344CB8AC3E}">
        <p14:creationId xmlns:p14="http://schemas.microsoft.com/office/powerpoint/2010/main" val="2697381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2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/>
              <a:t>Backward compatibility</a:t>
            </a:r>
            <a:endParaRPr dirty="0"/>
          </a:p>
        </p:txBody>
      </p:sp>
      <p:sp>
        <p:nvSpPr>
          <p:cNvPr id="389" name="Google Shape;389;p26"/>
          <p:cNvSpPr txBox="1">
            <a:spLocks noGrp="1"/>
          </p:cNvSpPr>
          <p:nvPr>
            <p:ph type="body" idx="1"/>
          </p:nvPr>
        </p:nvSpPr>
        <p:spPr>
          <a:xfrm>
            <a:off x="838200" y="1992573"/>
            <a:ext cx="4402539" cy="3889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Platform agnostic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Division of labor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Existing frameworks handle tensor and autograd ops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DGL owns graph storage and optimizes sparse ops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Allows end-to-end integration for platforms of your choice</a:t>
            </a:r>
            <a:endParaRPr/>
          </a:p>
        </p:txBody>
      </p:sp>
      <p:sp>
        <p:nvSpPr>
          <p:cNvPr id="390" name="Google Shape;390;p26"/>
          <p:cNvSpPr/>
          <p:nvPr/>
        </p:nvSpPr>
        <p:spPr>
          <a:xfrm>
            <a:off x="6418132" y="2967368"/>
            <a:ext cx="4382815" cy="430924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Frameworks (TF, Pytorch, MXNet, Keras, …)</a:t>
            </a:r>
            <a:endParaRPr/>
          </a:p>
        </p:txBody>
      </p:sp>
      <p:sp>
        <p:nvSpPr>
          <p:cNvPr id="391" name="Google Shape;391;p26"/>
          <p:cNvSpPr/>
          <p:nvPr/>
        </p:nvSpPr>
        <p:spPr>
          <a:xfrm>
            <a:off x="6418132" y="3750388"/>
            <a:ext cx="4382815" cy="430924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 w="12700" cap="flat" cmpd="sng">
            <a:solidFill>
              <a:srgbClr val="BA8C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Compilers (TVM (Neo), ONNX)</a:t>
            </a:r>
            <a:endParaRPr/>
          </a:p>
        </p:txBody>
      </p:sp>
      <p:sp>
        <p:nvSpPr>
          <p:cNvPr id="392" name="Google Shape;392;p26"/>
          <p:cNvSpPr/>
          <p:nvPr/>
        </p:nvSpPr>
        <p:spPr>
          <a:xfrm>
            <a:off x="6418131" y="4533408"/>
            <a:ext cx="4382815" cy="430924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474747"/>
              </a:gs>
              <a:gs pos="50000">
                <a:schemeClr val="dk1"/>
              </a:gs>
              <a:gs pos="100000">
                <a:schemeClr val="dk1"/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2745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GPU, FPGA, IP core,  Arm…</a:t>
            </a:r>
            <a:endParaRPr/>
          </a:p>
        </p:txBody>
      </p:sp>
      <p:sp>
        <p:nvSpPr>
          <p:cNvPr id="393" name="Google Shape;393;p26"/>
          <p:cNvSpPr/>
          <p:nvPr/>
        </p:nvSpPr>
        <p:spPr>
          <a:xfrm>
            <a:off x="6418131" y="2189603"/>
            <a:ext cx="1545023" cy="430924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12700" cap="flat" cmpd="sng">
            <a:solidFill>
              <a:srgbClr val="78787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DGL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796179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42E8B-F789-DC4A-A302-B7F2FFE8C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DGL has open-sourced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9C92E82-1E2E-0742-B6E3-EF09C74725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9305" y="1976857"/>
            <a:ext cx="8753388" cy="469908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E1E0B13-ECD4-9D4D-8E1A-2B61E0F297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409127"/>
            <a:ext cx="10775092" cy="563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0451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77951-AA12-0B47-B499-54F220F00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DGL’s offers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0F1B63-DD40-F64B-B571-6DC21C5C16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10+ off-the-shelf most popular GNN models (w/ detailed tutorials)</a:t>
            </a:r>
          </a:p>
          <a:p>
            <a:r>
              <a:rPr lang="en-US" dirty="0"/>
              <a:t>A central repo for 9 popular GNN datasets (</a:t>
            </a:r>
            <a:r>
              <a:rPr lang="en-US" dirty="0" err="1"/>
              <a:t>cora</a:t>
            </a:r>
            <a:r>
              <a:rPr lang="en-US" dirty="0"/>
              <a:t>, </a:t>
            </a:r>
            <a:r>
              <a:rPr lang="en-US" dirty="0" err="1"/>
              <a:t>pubmed</a:t>
            </a:r>
            <a:r>
              <a:rPr lang="en-US" dirty="0"/>
              <a:t>, …)</a:t>
            </a:r>
          </a:p>
          <a:p>
            <a:r>
              <a:rPr lang="en-US" dirty="0"/>
              <a:t>Easy developing for advanced GNNs:</a:t>
            </a:r>
          </a:p>
          <a:p>
            <a:pPr lvl="1"/>
            <a:r>
              <a:rPr lang="en-US" dirty="0"/>
              <a:t>Sampling for Large graphs</a:t>
            </a:r>
          </a:p>
          <a:p>
            <a:pPr lvl="2"/>
            <a:r>
              <a:rPr lang="en-US" dirty="0" err="1"/>
              <a:t>PinSAGE</a:t>
            </a:r>
            <a:r>
              <a:rPr lang="en-US" dirty="0"/>
              <a:t> [WWW’18], [</a:t>
            </a:r>
            <a:r>
              <a:rPr lang="en-US" dirty="0" err="1"/>
              <a:t>Jianfei</a:t>
            </a:r>
            <a:r>
              <a:rPr lang="en-US" dirty="0"/>
              <a:t> et al., ICML’18], </a:t>
            </a:r>
            <a:r>
              <a:rPr lang="en-US" dirty="0" err="1"/>
              <a:t>FastGCN</a:t>
            </a:r>
            <a:r>
              <a:rPr lang="en-US" dirty="0"/>
              <a:t> [ICLR’18], …</a:t>
            </a:r>
          </a:p>
          <a:p>
            <a:pPr lvl="1"/>
            <a:r>
              <a:rPr lang="en-US" dirty="0"/>
              <a:t>Dynamic graphs</a:t>
            </a:r>
          </a:p>
          <a:p>
            <a:pPr lvl="2"/>
            <a:r>
              <a:rPr lang="en-US" dirty="0"/>
              <a:t>JTNN [ICML’18], DGMG [CVPR’18], …</a:t>
            </a:r>
          </a:p>
          <a:p>
            <a:pPr lvl="1"/>
            <a:r>
              <a:rPr lang="en-US" dirty="0"/>
              <a:t>Batching of Multiple graphs</a:t>
            </a:r>
          </a:p>
          <a:p>
            <a:pPr lvl="2"/>
            <a:r>
              <a:rPr lang="en-US" dirty="0" err="1"/>
              <a:t>TreeLSTM</a:t>
            </a:r>
            <a:r>
              <a:rPr lang="en-US" dirty="0"/>
              <a:t> [ACL’15], GAT [ICLR’18], …</a:t>
            </a:r>
          </a:p>
        </p:txBody>
      </p:sp>
    </p:spTree>
    <p:extLst>
      <p:ext uri="{BB962C8B-B14F-4D97-AF65-F5344CB8AC3E}">
        <p14:creationId xmlns:p14="http://schemas.microsoft.com/office/powerpoint/2010/main" val="560400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2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Is DGL scalable?</a:t>
            </a:r>
            <a:endParaRPr/>
          </a:p>
        </p:txBody>
      </p:sp>
      <p:sp>
        <p:nvSpPr>
          <p:cNvPr id="415" name="Google Shape;415;p2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pic>
        <p:nvPicPr>
          <p:cNvPr id="416" name="Google Shape;416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14987" y="552633"/>
            <a:ext cx="4751387" cy="2123892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Google Shape;417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3100" y="1866901"/>
            <a:ext cx="3683000" cy="248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2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356100" y="3246438"/>
            <a:ext cx="7759700" cy="300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2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58776" y="4924426"/>
            <a:ext cx="4686300" cy="914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10808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3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DGL milestones</a:t>
            </a:r>
            <a:endParaRPr/>
          </a:p>
        </p:txBody>
      </p:sp>
      <p:sp>
        <p:nvSpPr>
          <p:cNvPr id="425" name="Google Shape;425;p3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v0.1 12/18, v0.2 03/19, v0.3 06/19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~2300 stars, 300+ forks on github, 35K+ package downloads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Twitter followers 1K+, 30 contributors,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Global user base (top 5: US, China, UK, Japan, Indian). 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Two hands-on tutorials (NVIDIA GTC 2019, SIGKDD 2019), 10+ blog posts</a:t>
            </a: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27046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3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DGL adoption (around the world)</a:t>
            </a:r>
            <a:endParaRPr/>
          </a:p>
        </p:txBody>
      </p:sp>
      <p:pic>
        <p:nvPicPr>
          <p:cNvPr id="431" name="Google Shape;431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06020" y="1486004"/>
            <a:ext cx="3048000" cy="474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p3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967110" y="1974954"/>
            <a:ext cx="4673600" cy="37719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171519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3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DGL v0.3 features, v0.4 planned</a:t>
            </a:r>
            <a:endParaRPr/>
          </a:p>
        </p:txBody>
      </p:sp>
      <p:pic>
        <p:nvPicPr>
          <p:cNvPr id="438" name="Google Shape;438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00440" y="1384740"/>
            <a:ext cx="7438236" cy="54732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515912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Google Shape;444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" y="0"/>
            <a:ext cx="4039133" cy="4797287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" name="Google Shape;445;p3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68852" y="835096"/>
            <a:ext cx="6247657" cy="4598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46" name="Google Shape;446;p3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900228" y="1139880"/>
            <a:ext cx="5778672" cy="5418083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" name="Google Shape;447;p33"/>
          <p:cNvPicPr preferRelativeResize="0"/>
          <p:nvPr/>
        </p:nvPicPr>
        <p:blipFill rotWithShape="1">
          <a:blip r:embed="rId6">
            <a:alphaModFix/>
          </a:blip>
          <a:srcRect t="29067" r="3662" b="14683"/>
          <a:stretch/>
        </p:blipFill>
        <p:spPr>
          <a:xfrm>
            <a:off x="7289733" y="2571751"/>
            <a:ext cx="3716303" cy="385762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52529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Google Shape;250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2001" y="504825"/>
            <a:ext cx="7581900" cy="487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18"/>
          <p:cNvPicPr preferRelativeResize="0"/>
          <p:nvPr/>
        </p:nvPicPr>
        <p:blipFill rotWithShape="1">
          <a:blip r:embed="rId4">
            <a:alphaModFix/>
          </a:blip>
          <a:srcRect t="12333" b="12325"/>
          <a:stretch/>
        </p:blipFill>
        <p:spPr>
          <a:xfrm>
            <a:off x="2225675" y="1417637"/>
            <a:ext cx="7569200" cy="485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1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211637" y="973931"/>
            <a:ext cx="7569200" cy="4851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4112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88116-5445-6E43-B281-83CD76248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data are everywhere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5CC3DA2-CD5D-D149-A592-50C6FC7607E9}"/>
              </a:ext>
            </a:extLst>
          </p:cNvPr>
          <p:cNvGrpSpPr/>
          <p:nvPr/>
        </p:nvGrpSpPr>
        <p:grpSpPr>
          <a:xfrm>
            <a:off x="4847113" y="2994213"/>
            <a:ext cx="3166017" cy="2235122"/>
            <a:chOff x="468350" y="3503505"/>
            <a:chExt cx="3166017" cy="2235122"/>
          </a:xfrm>
        </p:grpSpPr>
        <p:pic>
          <p:nvPicPr>
            <p:cNvPr id="5" name="Picture 2" descr="Image result for molecular structure">
              <a:extLst>
                <a:ext uri="{FF2B5EF4-FFF2-40B4-BE49-F238E27FC236}">
                  <a16:creationId xmlns:a16="http://schemas.microsoft.com/office/drawing/2014/main" id="{F7B8AD95-1639-E845-8DE4-1475F6924B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350" y="3503505"/>
              <a:ext cx="3166017" cy="1561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409E1D7-2441-8E46-8E05-7862E69AFEB8}"/>
                </a:ext>
              </a:extLst>
            </p:cNvPr>
            <p:cNvSpPr txBox="1"/>
            <p:nvPr/>
          </p:nvSpPr>
          <p:spPr>
            <a:xfrm>
              <a:off x="681720" y="5369295"/>
              <a:ext cx="27392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Protein/Molecule structure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DA7159B9-786F-1045-BAF7-1196BCD520C6}"/>
              </a:ext>
            </a:extLst>
          </p:cNvPr>
          <p:cNvGrpSpPr/>
          <p:nvPr/>
        </p:nvGrpSpPr>
        <p:grpSpPr>
          <a:xfrm>
            <a:off x="945726" y="2994213"/>
            <a:ext cx="3081763" cy="2235122"/>
            <a:chOff x="7705493" y="2458182"/>
            <a:chExt cx="3081763" cy="2235122"/>
          </a:xfrm>
        </p:grpSpPr>
        <p:pic>
          <p:nvPicPr>
            <p:cNvPr id="8" name="Picture 6" descr="Image result for social network">
              <a:extLst>
                <a:ext uri="{FF2B5EF4-FFF2-40B4-BE49-F238E27FC236}">
                  <a16:creationId xmlns:a16="http://schemas.microsoft.com/office/drawing/2014/main" id="{20A9F63B-F05C-434E-9008-546D447210F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05493" y="2458182"/>
              <a:ext cx="3081763" cy="17308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DCE00FE-411F-B443-8DA4-A3A64304BF3B}"/>
                </a:ext>
              </a:extLst>
            </p:cNvPr>
            <p:cNvSpPr txBox="1"/>
            <p:nvPr/>
          </p:nvSpPr>
          <p:spPr>
            <a:xfrm>
              <a:off x="8458241" y="4323972"/>
              <a:ext cx="15762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Social network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984070B6-F1B0-954B-A02C-C25DEF3E18E8}"/>
              </a:ext>
            </a:extLst>
          </p:cNvPr>
          <p:cNvGrpSpPr/>
          <p:nvPr/>
        </p:nvGrpSpPr>
        <p:grpSpPr>
          <a:xfrm>
            <a:off x="8629552" y="2994213"/>
            <a:ext cx="2897149" cy="2237032"/>
            <a:chOff x="8940134" y="4442629"/>
            <a:chExt cx="2897149" cy="2237032"/>
          </a:xfrm>
        </p:grpSpPr>
        <p:pic>
          <p:nvPicPr>
            <p:cNvPr id="11" name="Picture 8" descr="Image result for knowledge graph">
              <a:extLst>
                <a:ext uri="{FF2B5EF4-FFF2-40B4-BE49-F238E27FC236}">
                  <a16:creationId xmlns:a16="http://schemas.microsoft.com/office/drawing/2014/main" id="{F9DD62DF-84B0-B94B-B1AD-3BD8EAF64F1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40134" y="4442629"/>
              <a:ext cx="2897149" cy="17362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1346AF3-263A-854D-A02D-F782EB443145}"/>
                </a:ext>
              </a:extLst>
            </p:cNvPr>
            <p:cNvSpPr txBox="1"/>
            <p:nvPr/>
          </p:nvSpPr>
          <p:spPr>
            <a:xfrm>
              <a:off x="9484293" y="6310329"/>
              <a:ext cx="18088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Knowledge graph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936775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D81A3C-BE5A-4F47-8FFC-A5FC4CAB4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CCDC9E-6F66-C640-9703-8D24EA9BD6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DGL website: </a:t>
            </a:r>
            <a:r>
              <a:rPr lang="en-US" dirty="0">
                <a:hlinkClick r:id="rId2"/>
              </a:rPr>
              <a:t>http://dgl.ai/</a:t>
            </a:r>
            <a:endParaRPr lang="en-US" dirty="0"/>
          </a:p>
          <a:p>
            <a:endParaRPr lang="en-US" dirty="0"/>
          </a:p>
          <a:p>
            <a:r>
              <a:rPr lang="en-US" dirty="0"/>
              <a:t>DGL GitHub Repository: </a:t>
            </a:r>
            <a:r>
              <a:rPr lang="en-US" dirty="0">
                <a:hlinkClick r:id="rId3"/>
              </a:rPr>
              <a:t>https://github.com/dmlc/dgl</a:t>
            </a:r>
            <a:endParaRPr lang="en-US" dirty="0"/>
          </a:p>
          <a:p>
            <a:endParaRPr lang="en-US" dirty="0"/>
          </a:p>
          <a:p>
            <a:r>
              <a:rPr lang="en-US" dirty="0"/>
              <a:t>DGL discuss forum: </a:t>
            </a:r>
            <a:r>
              <a:rPr lang="en-US" dirty="0">
                <a:hlinkClick r:id="rId4"/>
              </a:rPr>
              <a:t>https://discuss.dgl.ai/</a:t>
            </a:r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9D9395-EBE0-CE41-B84D-F1293EAD707A}"/>
              </a:ext>
            </a:extLst>
          </p:cNvPr>
          <p:cNvSpPr txBox="1"/>
          <p:nvPr/>
        </p:nvSpPr>
        <p:spPr>
          <a:xfrm>
            <a:off x="3317359" y="4787611"/>
            <a:ext cx="8195770" cy="52322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 dirty="0"/>
              <a:t>Please try it! And we hope to see your contributions!!</a:t>
            </a:r>
          </a:p>
        </p:txBody>
      </p:sp>
    </p:spTree>
    <p:extLst>
      <p:ext uri="{BB962C8B-B14F-4D97-AF65-F5344CB8AC3E}">
        <p14:creationId xmlns:p14="http://schemas.microsoft.com/office/powerpoint/2010/main" val="4026804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97ED2-882D-FB4F-A560-799D9EB03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Many ML tasks learn from graphs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21" name="Picture 2">
            <a:extLst>
              <a:ext uri="{FF2B5EF4-FFF2-40B4-BE49-F238E27FC236}">
                <a16:creationId xmlns:a16="http://schemas.microsoft.com/office/drawing/2014/main" id="{33E89CA3-27E9-0944-9FBD-7B2F632D56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3716" y="2152077"/>
            <a:ext cx="2496277" cy="290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FCFA55BF-068D-8B46-9122-F11CD09470EA}"/>
              </a:ext>
            </a:extLst>
          </p:cNvPr>
          <p:cNvSpPr txBox="1"/>
          <p:nvPr/>
        </p:nvSpPr>
        <p:spPr>
          <a:xfrm>
            <a:off x="4889267" y="5305997"/>
            <a:ext cx="2001252" cy="6667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133" b="1" dirty="0"/>
              <a:t>Molecule Graph</a:t>
            </a:r>
          </a:p>
          <a:p>
            <a:pPr algn="ctr"/>
            <a:r>
              <a:rPr lang="en-US" altLang="zh-CN" sz="1600" dirty="0"/>
              <a:t>[</a:t>
            </a:r>
            <a:r>
              <a:rPr lang="en-US" altLang="zh-CN" sz="1600" dirty="0" err="1"/>
              <a:t>Jin</a:t>
            </a:r>
            <a:r>
              <a:rPr lang="en-US" altLang="zh-CN" sz="1600" dirty="0"/>
              <a:t> et al. ICML’18]</a:t>
            </a:r>
            <a:endParaRPr lang="zh-CN" altLang="en-US" sz="16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5472853-9ABF-424E-972D-798F1A4B921F}"/>
              </a:ext>
            </a:extLst>
          </p:cNvPr>
          <p:cNvSpPr txBox="1"/>
          <p:nvPr/>
        </p:nvSpPr>
        <p:spPr>
          <a:xfrm>
            <a:off x="8644416" y="5316101"/>
            <a:ext cx="2486386" cy="6667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133" b="1" dirty="0"/>
              <a:t>Knowledge Base</a:t>
            </a:r>
          </a:p>
          <a:p>
            <a:pPr algn="ctr"/>
            <a:r>
              <a:rPr lang="en-US" altLang="zh-CN" sz="1600" dirty="0"/>
              <a:t>[</a:t>
            </a:r>
            <a:r>
              <a:rPr lang="en-US" altLang="zh-CN" sz="1600" dirty="0" err="1"/>
              <a:t>Schlichtkrull</a:t>
            </a:r>
            <a:r>
              <a:rPr lang="en-US" altLang="zh-CN" sz="1600" dirty="0"/>
              <a:t> et al. arxiv’17]</a:t>
            </a:r>
            <a:endParaRPr lang="zh-CN" altLang="en-US" sz="16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93B4C35-08D2-EC44-A6F8-8210826BDE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709" y="2152077"/>
            <a:ext cx="3058648" cy="2909725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B5F83A45-CA4E-FE43-987F-62C5DECE7E89}"/>
              </a:ext>
            </a:extLst>
          </p:cNvPr>
          <p:cNvSpPr txBox="1"/>
          <p:nvPr/>
        </p:nvSpPr>
        <p:spPr>
          <a:xfrm>
            <a:off x="1200624" y="5305997"/>
            <a:ext cx="1904817" cy="6667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133" b="1" dirty="0"/>
              <a:t>Social Network</a:t>
            </a:r>
          </a:p>
          <a:p>
            <a:pPr algn="ctr"/>
            <a:r>
              <a:rPr lang="en-US" altLang="zh-CN" sz="1600" dirty="0"/>
              <a:t>[Chen et al. arxiv’18]</a:t>
            </a:r>
            <a:endParaRPr lang="zh-CN" altLang="en-US" sz="16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ABF9E5E-B774-364C-A63B-4CDBF35B8B20}"/>
              </a:ext>
            </a:extLst>
          </p:cNvPr>
          <p:cNvSpPr txBox="1"/>
          <p:nvPr/>
        </p:nvSpPr>
        <p:spPr>
          <a:xfrm>
            <a:off x="825777" y="1826156"/>
            <a:ext cx="2654509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133" b="1" dirty="0"/>
              <a:t>Community detection</a:t>
            </a:r>
            <a:endParaRPr lang="zh-CN" altLang="en-US" sz="16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C86B270-5903-BC4A-A84A-60C272E9E852}"/>
              </a:ext>
            </a:extLst>
          </p:cNvPr>
          <p:cNvSpPr txBox="1"/>
          <p:nvPr/>
        </p:nvSpPr>
        <p:spPr>
          <a:xfrm>
            <a:off x="4574086" y="1826156"/>
            <a:ext cx="2435540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133" b="1" dirty="0"/>
              <a:t>Find new molecules</a:t>
            </a:r>
            <a:endParaRPr lang="zh-CN" altLang="en-US" sz="16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BD7E7A8-CDAB-C04F-9A4C-9BB1073DB46C}"/>
              </a:ext>
            </a:extLst>
          </p:cNvPr>
          <p:cNvSpPr txBox="1"/>
          <p:nvPr/>
        </p:nvSpPr>
        <p:spPr>
          <a:xfrm>
            <a:off x="8192280" y="1826156"/>
            <a:ext cx="3390672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133" b="1" dirty="0"/>
              <a:t>Knowledge base completion</a:t>
            </a:r>
            <a:endParaRPr lang="zh-CN" alt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D0CBEA-4FBF-644A-B0F0-43635F5EDB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2279" y="2680821"/>
            <a:ext cx="3469919" cy="2101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6933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FC1E9-B5ED-A04B-A278-D8B5E2A18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learning + Graph =&gt; GNN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EF3F93-398E-5148-8202-63C76E66AC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5422" y="1826764"/>
            <a:ext cx="11763022" cy="1019175"/>
          </a:xfrm>
        </p:spPr>
        <p:txBody>
          <a:bodyPr/>
          <a:lstStyle/>
          <a:p>
            <a:r>
              <a:rPr lang="en-US" dirty="0"/>
              <a:t>Graph Neural Network (GNN) is emerging as an important class of DL models.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71D5EDC-871D-1940-B0A7-4E4AE64EB7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16" b="4317"/>
          <a:stretch/>
        </p:blipFill>
        <p:spPr bwMode="auto">
          <a:xfrm>
            <a:off x="2412793" y="2336350"/>
            <a:ext cx="7619496" cy="4313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48976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entagon 22">
            <a:extLst>
              <a:ext uri="{FF2B5EF4-FFF2-40B4-BE49-F238E27FC236}">
                <a16:creationId xmlns:a16="http://schemas.microsoft.com/office/drawing/2014/main" id="{F946EF9A-9A8B-CE46-A217-2F7DBEE52533}"/>
              </a:ext>
            </a:extLst>
          </p:cNvPr>
          <p:cNvSpPr/>
          <p:nvPr/>
        </p:nvSpPr>
        <p:spPr>
          <a:xfrm>
            <a:off x="7987368" y="3750809"/>
            <a:ext cx="2081273" cy="1301056"/>
          </a:xfrm>
          <a:prstGeom prst="homePlat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Classifier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4BB8E1-CF70-D24E-A552-FD5586685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GNN?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E25B50-5C4E-DF49-B3EA-1A513A5CD6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646642"/>
          </a:xfrm>
        </p:spPr>
        <p:txBody>
          <a:bodyPr/>
          <a:lstStyle/>
          <a:p>
            <a:r>
              <a:rPr lang="en-US" dirty="0"/>
              <a:t>CNN: learn embedding of an image</a:t>
            </a:r>
          </a:p>
        </p:txBody>
      </p:sp>
      <p:sp>
        <p:nvSpPr>
          <p:cNvPr id="17" name="Pentagon 16">
            <a:extLst>
              <a:ext uri="{FF2B5EF4-FFF2-40B4-BE49-F238E27FC236}">
                <a16:creationId xmlns:a16="http://schemas.microsoft.com/office/drawing/2014/main" id="{8E1D4424-009D-7143-85CB-B0D26E2B630C}"/>
              </a:ext>
            </a:extLst>
          </p:cNvPr>
          <p:cNvSpPr/>
          <p:nvPr/>
        </p:nvSpPr>
        <p:spPr>
          <a:xfrm>
            <a:off x="3138279" y="3750809"/>
            <a:ext cx="2081273" cy="1301056"/>
          </a:xfrm>
          <a:prstGeom prst="homePlat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CNN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A07B4B3-0F36-9C47-9B04-F7F4F5783B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608" r="10244"/>
          <a:stretch/>
        </p:blipFill>
        <p:spPr>
          <a:xfrm>
            <a:off x="537069" y="3316277"/>
            <a:ext cx="2320966" cy="2286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7D63D57-B9F1-704B-A573-35E65513BF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717" t="25032" r="74705" b="62074"/>
          <a:stretch/>
        </p:blipFill>
        <p:spPr>
          <a:xfrm>
            <a:off x="5485941" y="3316276"/>
            <a:ext cx="2161309" cy="2170123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B405B647-61A6-AD40-A8D0-B95923171E41}"/>
              </a:ext>
            </a:extLst>
          </p:cNvPr>
          <p:cNvGrpSpPr/>
          <p:nvPr/>
        </p:nvGrpSpPr>
        <p:grpSpPr>
          <a:xfrm>
            <a:off x="2757552" y="2359376"/>
            <a:ext cx="3130630" cy="857682"/>
            <a:chOff x="2777067" y="2302933"/>
            <a:chExt cx="3130630" cy="857682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3D01CC5A-6B70-A047-8E63-F3B42167C349}"/>
                </a:ext>
              </a:extLst>
            </p:cNvPr>
            <p:cNvCxnSpPr>
              <a:cxnSpLocks/>
            </p:cNvCxnSpPr>
            <p:nvPr/>
          </p:nvCxnSpPr>
          <p:spPr>
            <a:xfrm>
              <a:off x="2777067" y="2302933"/>
              <a:ext cx="1731321" cy="0"/>
            </a:xfrm>
            <a:prstGeom prst="line">
              <a:avLst/>
            </a:prstGeom>
            <a:noFill/>
            <a:ln w="5715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430FC92C-EEAE-554D-B329-4C457920558E}"/>
                </a:ext>
              </a:extLst>
            </p:cNvPr>
            <p:cNvCxnSpPr>
              <a:cxnSpLocks/>
            </p:cNvCxnSpPr>
            <p:nvPr/>
          </p:nvCxnSpPr>
          <p:spPr>
            <a:xfrm>
              <a:off x="3951111" y="2302933"/>
              <a:ext cx="1956586" cy="857682"/>
            </a:xfrm>
            <a:prstGeom prst="line">
              <a:avLst/>
            </a:prstGeom>
            <a:noFill/>
            <a:ln w="57150">
              <a:headEnd type="none" w="med" len="med"/>
              <a:tailEnd type="arrow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E2BD9BB6-703F-0941-9070-D53A9FDB6AE8}"/>
              </a:ext>
            </a:extLst>
          </p:cNvPr>
          <p:cNvSpPr txBox="1"/>
          <p:nvPr/>
        </p:nvSpPr>
        <p:spPr>
          <a:xfrm>
            <a:off x="10389208" y="3184930"/>
            <a:ext cx="6856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cat</a:t>
            </a:r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C7041DD-C7EE-DC4A-A1DA-868E809B321E}"/>
              </a:ext>
            </a:extLst>
          </p:cNvPr>
          <p:cNvSpPr txBox="1"/>
          <p:nvPr/>
        </p:nvSpPr>
        <p:spPr>
          <a:xfrm>
            <a:off x="10326305" y="4759477"/>
            <a:ext cx="8114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dog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3922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3" grpId="0" build="p"/>
      <p:bldP spid="17" grpId="0" animBg="1"/>
      <p:bldP spid="22" grpId="0"/>
      <p:bldP spid="2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18224C-F134-E843-8E25-4032E9692C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deep learning meets graph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974C75-1E78-944A-98F7-636026107B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27208"/>
          </a:xfrm>
        </p:spPr>
        <p:txBody>
          <a:bodyPr/>
          <a:lstStyle/>
          <a:p>
            <a:r>
              <a:rPr lang="en-US" dirty="0"/>
              <a:t>Graph Neural Network (GNN): learn embedding on graphs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010E93B-9C1A-E34E-92BA-BE087CC1E060}"/>
              </a:ext>
            </a:extLst>
          </p:cNvPr>
          <p:cNvSpPr/>
          <p:nvPr/>
        </p:nvSpPr>
        <p:spPr>
          <a:xfrm>
            <a:off x="6170543" y="3486139"/>
            <a:ext cx="967408" cy="199645"/>
          </a:xfrm>
          <a:prstGeom prst="rect">
            <a:avLst/>
          </a:prstGeom>
          <a:solidFill>
            <a:srgbClr val="D883FF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6BCB3E0-A53E-6249-92E3-EAC4F6C8462B}"/>
              </a:ext>
            </a:extLst>
          </p:cNvPr>
          <p:cNvSpPr/>
          <p:nvPr/>
        </p:nvSpPr>
        <p:spPr>
          <a:xfrm>
            <a:off x="6170543" y="5295557"/>
            <a:ext cx="967408" cy="199645"/>
          </a:xfrm>
          <a:prstGeom prst="rect">
            <a:avLst/>
          </a:prstGeom>
          <a:solidFill>
            <a:srgbClr val="D883FF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82542B5B-823A-5D4A-BD7B-4DBBF7D92F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507" t="16542" r="13492" b="17519"/>
          <a:stretch/>
        </p:blipFill>
        <p:spPr>
          <a:xfrm>
            <a:off x="10129273" y="3017181"/>
            <a:ext cx="1066808" cy="93791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D8B6EAEC-4110-904E-A2B8-6B98832150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79724" y="4461162"/>
            <a:ext cx="965906" cy="965906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C7588A06-9B96-1A4B-BD49-302F7EE066B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0129" t="35859" b="35939"/>
          <a:stretch/>
        </p:blipFill>
        <p:spPr>
          <a:xfrm>
            <a:off x="1010282" y="5102504"/>
            <a:ext cx="803562" cy="712879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F44C4A15-CB8A-5947-B83E-C0B74E070DA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881" r="69883" b="65611"/>
          <a:stretch/>
        </p:blipFill>
        <p:spPr>
          <a:xfrm>
            <a:off x="1978785" y="3691003"/>
            <a:ext cx="678874" cy="869275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109B6D00-3B03-6B4C-BF54-90A7020301A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31" t="34936" r="72823" b="34937"/>
          <a:stretch/>
        </p:blipFill>
        <p:spPr>
          <a:xfrm>
            <a:off x="838200" y="2487770"/>
            <a:ext cx="595745" cy="761533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848A70F2-8DF8-B444-B71F-6D0776971E2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653" t="36232" r="33476" b="35566"/>
          <a:stretch/>
        </p:blipFill>
        <p:spPr>
          <a:xfrm>
            <a:off x="3236268" y="2868536"/>
            <a:ext cx="803562" cy="712879"/>
          </a:xfrm>
          <a:prstGeom prst="rect">
            <a:avLst/>
          </a:prstGeom>
        </p:spPr>
      </p:pic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A9AC534-84B5-A140-A4F2-0838D64C8B7B}"/>
              </a:ext>
            </a:extLst>
          </p:cNvPr>
          <p:cNvCxnSpPr/>
          <p:nvPr/>
        </p:nvCxnSpPr>
        <p:spPr>
          <a:xfrm>
            <a:off x="1433945" y="3249303"/>
            <a:ext cx="678738" cy="6052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E491511A-B7AF-CD43-AAED-E86999A8FF13}"/>
              </a:ext>
            </a:extLst>
          </p:cNvPr>
          <p:cNvCxnSpPr>
            <a:cxnSpLocks/>
          </p:cNvCxnSpPr>
          <p:nvPr/>
        </p:nvCxnSpPr>
        <p:spPr>
          <a:xfrm flipV="1">
            <a:off x="1554481" y="4459330"/>
            <a:ext cx="518726" cy="7023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AC39DA3E-0B15-5C47-95E2-9899F1AFDDF0}"/>
              </a:ext>
            </a:extLst>
          </p:cNvPr>
          <p:cNvCxnSpPr>
            <a:cxnSpLocks/>
          </p:cNvCxnSpPr>
          <p:nvPr/>
        </p:nvCxnSpPr>
        <p:spPr>
          <a:xfrm flipH="1">
            <a:off x="2536987" y="3406916"/>
            <a:ext cx="762722" cy="4476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3" name="Picture 62">
            <a:extLst>
              <a:ext uri="{FF2B5EF4-FFF2-40B4-BE49-F238E27FC236}">
                <a16:creationId xmlns:a16="http://schemas.microsoft.com/office/drawing/2014/main" id="{C4EB2340-968A-EC47-8A5B-4760FFF5AA1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881" r="69883" b="65611"/>
          <a:stretch/>
        </p:blipFill>
        <p:spPr>
          <a:xfrm>
            <a:off x="6295207" y="4405160"/>
            <a:ext cx="678874" cy="869275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A1AC3BFB-2D25-7C44-B48D-E0E480D1553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653" t="36232" r="33476" b="35566"/>
          <a:stretch/>
        </p:blipFill>
        <p:spPr>
          <a:xfrm>
            <a:off x="6295207" y="2694037"/>
            <a:ext cx="803562" cy="712879"/>
          </a:xfrm>
          <a:prstGeom prst="rect">
            <a:avLst/>
          </a:prstGeom>
        </p:spPr>
      </p:pic>
      <p:sp>
        <p:nvSpPr>
          <p:cNvPr id="65" name="Pentagon 64">
            <a:extLst>
              <a:ext uri="{FF2B5EF4-FFF2-40B4-BE49-F238E27FC236}">
                <a16:creationId xmlns:a16="http://schemas.microsoft.com/office/drawing/2014/main" id="{5DDB2A9E-92D5-7845-B72C-E97B596C17BE}"/>
              </a:ext>
            </a:extLst>
          </p:cNvPr>
          <p:cNvSpPr/>
          <p:nvPr/>
        </p:nvSpPr>
        <p:spPr>
          <a:xfrm>
            <a:off x="3838393" y="3801448"/>
            <a:ext cx="2081273" cy="1301056"/>
          </a:xfrm>
          <a:prstGeom prst="homePlat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GNN</a:t>
            </a:r>
          </a:p>
        </p:txBody>
      </p:sp>
      <p:sp>
        <p:nvSpPr>
          <p:cNvPr id="66" name="Pentagon 65">
            <a:extLst>
              <a:ext uri="{FF2B5EF4-FFF2-40B4-BE49-F238E27FC236}">
                <a16:creationId xmlns:a16="http://schemas.microsoft.com/office/drawing/2014/main" id="{AD5F9001-0AF0-1D41-824E-145AEE4FDCB8}"/>
              </a:ext>
            </a:extLst>
          </p:cNvPr>
          <p:cNvSpPr/>
          <p:nvPr/>
        </p:nvSpPr>
        <p:spPr>
          <a:xfrm>
            <a:off x="7781072" y="3754632"/>
            <a:ext cx="2081273" cy="1301056"/>
          </a:xfrm>
          <a:prstGeom prst="homePlat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Classifier</a:t>
            </a: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F0BFB869-EECD-1D4E-B996-F865609E605D}"/>
              </a:ext>
            </a:extLst>
          </p:cNvPr>
          <p:cNvGrpSpPr/>
          <p:nvPr/>
        </p:nvGrpSpPr>
        <p:grpSpPr>
          <a:xfrm>
            <a:off x="6415152" y="2337922"/>
            <a:ext cx="1731321" cy="1057432"/>
            <a:chOff x="2777067" y="2302933"/>
            <a:chExt cx="1731321" cy="1057432"/>
          </a:xfrm>
        </p:grpSpPr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9D8C90C2-C989-4D43-9308-BC41D95C5606}"/>
                </a:ext>
              </a:extLst>
            </p:cNvPr>
            <p:cNvCxnSpPr>
              <a:cxnSpLocks/>
            </p:cNvCxnSpPr>
            <p:nvPr/>
          </p:nvCxnSpPr>
          <p:spPr>
            <a:xfrm>
              <a:off x="2777067" y="2302933"/>
              <a:ext cx="1731321" cy="0"/>
            </a:xfrm>
            <a:prstGeom prst="line">
              <a:avLst/>
            </a:prstGeom>
            <a:noFill/>
            <a:ln w="5715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7361B8F9-F751-DD4A-B651-210A956301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99866" y="2302933"/>
              <a:ext cx="451245" cy="1057432"/>
            </a:xfrm>
            <a:prstGeom prst="line">
              <a:avLst/>
            </a:prstGeom>
            <a:noFill/>
            <a:ln w="57150">
              <a:headEnd type="none" w="med" len="med"/>
              <a:tailEnd type="arrow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</p:grpSp>
    </p:spTree>
    <p:extLst>
      <p:ext uri="{BB962C8B-B14F-4D97-AF65-F5344CB8AC3E}">
        <p14:creationId xmlns:p14="http://schemas.microsoft.com/office/powerpoint/2010/main" val="21730397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Existing implementations are often slow </a:t>
            </a:r>
            <a:endParaRPr lang="zh-CN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2773" y="1518168"/>
            <a:ext cx="2496277" cy="290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 descr="tree_images/ch08-tree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039497"/>
            <a:ext cx="2952863" cy="1920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085577" y="4552714"/>
            <a:ext cx="2458110" cy="6667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133" b="1" dirty="0"/>
              <a:t>Sentence Parse Tree</a:t>
            </a:r>
          </a:p>
          <a:p>
            <a:pPr algn="ctr"/>
            <a:r>
              <a:rPr lang="en-US" altLang="zh-CN" sz="1600" dirty="0"/>
              <a:t>[Tai et al. ACL’15]</a:t>
            </a:r>
            <a:endParaRPr lang="zh-CN" altLang="en-US" sz="1600" dirty="0"/>
          </a:p>
        </p:txBody>
      </p:sp>
      <p:sp>
        <p:nvSpPr>
          <p:cNvPr id="8" name="TextBox 7"/>
          <p:cNvSpPr txBox="1"/>
          <p:nvPr/>
        </p:nvSpPr>
        <p:spPr>
          <a:xfrm>
            <a:off x="4940285" y="4552714"/>
            <a:ext cx="2001252" cy="6667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133" b="1" dirty="0"/>
              <a:t>Molecule Graph</a:t>
            </a:r>
          </a:p>
          <a:p>
            <a:pPr algn="ctr"/>
            <a:r>
              <a:rPr lang="en-US" altLang="zh-CN" sz="1600" dirty="0"/>
              <a:t>[</a:t>
            </a:r>
            <a:r>
              <a:rPr lang="en-US" altLang="zh-CN" sz="1600" dirty="0" err="1"/>
              <a:t>Jin</a:t>
            </a:r>
            <a:r>
              <a:rPr lang="en-US" altLang="zh-CN" sz="1600" dirty="0"/>
              <a:t> et al. ICML’18]</a:t>
            </a:r>
            <a:endParaRPr lang="zh-CN" altLang="en-US" sz="1600" dirty="0"/>
          </a:p>
        </p:txBody>
      </p:sp>
      <p:sp>
        <p:nvSpPr>
          <p:cNvPr id="6" name="TextBox 5"/>
          <p:cNvSpPr txBox="1"/>
          <p:nvPr/>
        </p:nvSpPr>
        <p:spPr>
          <a:xfrm>
            <a:off x="538433" y="5469142"/>
            <a:ext cx="35523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accent2"/>
                </a:solidFill>
              </a:rPr>
              <a:t>Training speed of one popular </a:t>
            </a:r>
            <a:r>
              <a:rPr lang="en-US" altLang="zh-CN" sz="2400" b="1" dirty="0" err="1">
                <a:solidFill>
                  <a:schemeClr val="accent2"/>
                </a:solidFill>
              </a:rPr>
              <a:t>PyTorch</a:t>
            </a:r>
            <a:r>
              <a:rPr lang="en-US" altLang="zh-CN" sz="2400" b="1" dirty="0">
                <a:solidFill>
                  <a:schemeClr val="accent2"/>
                </a:solidFill>
              </a:rPr>
              <a:t> version is only 23 trees/s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537685" y="5469142"/>
            <a:ext cx="28064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accent2"/>
                </a:solidFill>
              </a:rPr>
              <a:t>Author’s code in </a:t>
            </a:r>
            <a:r>
              <a:rPr lang="en-US" altLang="zh-CN" sz="2400" b="1" dirty="0" err="1">
                <a:solidFill>
                  <a:schemeClr val="accent2"/>
                </a:solidFill>
              </a:rPr>
              <a:t>PyTorch</a:t>
            </a:r>
            <a:r>
              <a:rPr lang="en-US" altLang="zh-CN" sz="2400" b="1" dirty="0">
                <a:solidFill>
                  <a:schemeClr val="accent2"/>
                </a:solidFill>
              </a:rPr>
              <a:t>: 8.25 graphs/s</a:t>
            </a:r>
          </a:p>
        </p:txBody>
      </p:sp>
      <p:pic>
        <p:nvPicPr>
          <p:cNvPr id="9" name="Picture 5">
            <a:extLst>
              <a:ext uri="{FF2B5EF4-FFF2-40B4-BE49-F238E27FC236}">
                <a16:creationId xmlns:a16="http://schemas.microsoft.com/office/drawing/2014/main" id="{92A1803B-D375-ED42-B0A9-832DCAE28F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8947" y="2144472"/>
            <a:ext cx="3821479" cy="19666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B08D570-9DA7-6E42-B238-F67EEB5956FB}"/>
              </a:ext>
            </a:extLst>
          </p:cNvPr>
          <p:cNvSpPr txBox="1"/>
          <p:nvPr/>
        </p:nvSpPr>
        <p:spPr>
          <a:xfrm>
            <a:off x="8586493" y="4552714"/>
            <a:ext cx="2486386" cy="6667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133" b="1" dirty="0"/>
              <a:t>Knowledge Base</a:t>
            </a:r>
          </a:p>
          <a:p>
            <a:pPr algn="ctr"/>
            <a:r>
              <a:rPr lang="en-US" altLang="zh-CN" sz="1600" dirty="0"/>
              <a:t>[</a:t>
            </a:r>
            <a:r>
              <a:rPr lang="en-US" altLang="zh-CN" sz="1600" dirty="0" err="1"/>
              <a:t>Schlichtkrull</a:t>
            </a:r>
            <a:r>
              <a:rPr lang="en-US" altLang="zh-CN" sz="1600" dirty="0"/>
              <a:t> et al. arxiv’17]</a:t>
            </a:r>
            <a:endParaRPr lang="zh-CN" altLang="en-US" sz="1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7AE8BE-C6D6-2E47-B00A-4115CF363FC5}"/>
              </a:ext>
            </a:extLst>
          </p:cNvPr>
          <p:cNvSpPr txBox="1"/>
          <p:nvPr/>
        </p:nvSpPr>
        <p:spPr>
          <a:xfrm>
            <a:off x="8586493" y="5469142"/>
            <a:ext cx="263886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accent2"/>
                </a:solidFill>
              </a:rPr>
              <a:t>Cannot run on GPU</a:t>
            </a:r>
          </a:p>
          <a:p>
            <a:pPr algn="ctr"/>
            <a:r>
              <a:rPr lang="en-US" altLang="zh-CN" sz="2400" b="1" dirty="0">
                <a:solidFill>
                  <a:schemeClr val="accent2"/>
                </a:solidFill>
              </a:rPr>
              <a:t>due to OOM</a:t>
            </a:r>
          </a:p>
        </p:txBody>
      </p:sp>
    </p:spTree>
    <p:extLst>
      <p:ext uri="{BB962C8B-B14F-4D97-AF65-F5344CB8AC3E}">
        <p14:creationId xmlns:p14="http://schemas.microsoft.com/office/powerpoint/2010/main" val="8012250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FF9BE8-9664-AA4C-88C3-8B82AC44A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105444" cy="1325563"/>
          </a:xfrm>
        </p:spPr>
        <p:txBody>
          <a:bodyPr/>
          <a:lstStyle/>
          <a:p>
            <a:r>
              <a:rPr lang="en-US" dirty="0"/>
              <a:t>Existing tools do not support GNNs well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4C21B6-ADF1-CA4C-8D1B-CAC771D744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606807"/>
          </a:xfrm>
        </p:spPr>
        <p:txBody>
          <a:bodyPr/>
          <a:lstStyle/>
          <a:p>
            <a:r>
              <a:rPr lang="en-US" dirty="0"/>
              <a:t>Writing GNNs is hard in TensorFlow/</a:t>
            </a:r>
            <a:r>
              <a:rPr lang="en-US" dirty="0" err="1"/>
              <a:t>Pytorch</a:t>
            </a:r>
            <a:r>
              <a:rPr lang="en-US" dirty="0"/>
              <a:t>/</a:t>
            </a:r>
            <a:r>
              <a:rPr lang="en-US" dirty="0" err="1"/>
              <a:t>MXNet</a:t>
            </a:r>
            <a:r>
              <a:rPr lang="en-US" dirty="0"/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30BC09-39BF-C745-8206-B40AF2F99F82}"/>
              </a:ext>
            </a:extLst>
          </p:cNvPr>
          <p:cNvSpPr txBox="1"/>
          <p:nvPr/>
        </p:nvSpPr>
        <p:spPr>
          <a:xfrm>
            <a:off x="1631372" y="3345895"/>
            <a:ext cx="89292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/>
              <a:t>(Our implementation) caused </a:t>
            </a:r>
            <a:r>
              <a:rPr lang="en-US" sz="2400" i="1" dirty="0">
                <a:solidFill>
                  <a:srgbClr val="C00000"/>
                </a:solidFill>
              </a:rPr>
              <a:t>OOM </a:t>
            </a:r>
            <a:r>
              <a:rPr lang="en-US" sz="2400" i="1" dirty="0"/>
              <a:t>…</a:t>
            </a:r>
            <a:r>
              <a:rPr lang="en-US" sz="2400" i="1" dirty="0">
                <a:solidFill>
                  <a:srgbClr val="C00000"/>
                </a:solidFill>
              </a:rPr>
              <a:t> </a:t>
            </a:r>
            <a:r>
              <a:rPr lang="en-US" sz="2400" i="1" dirty="0"/>
              <a:t>which is the reason for the lack of results on </a:t>
            </a:r>
            <a:r>
              <a:rPr lang="en-US" sz="2400" i="1" dirty="0" err="1"/>
              <a:t>Pubmed</a:t>
            </a:r>
            <a:r>
              <a:rPr lang="en-US" sz="2400" i="1" dirty="0"/>
              <a:t>.</a:t>
            </a:r>
            <a:br>
              <a:rPr lang="en-US" sz="2400" dirty="0"/>
            </a:br>
            <a:endParaRPr lang="en-US" sz="2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48ADDBC-2E1F-A240-B44B-D8936A2D9BE9}"/>
              </a:ext>
            </a:extLst>
          </p:cNvPr>
          <p:cNvSpPr txBox="1"/>
          <p:nvPr/>
        </p:nvSpPr>
        <p:spPr>
          <a:xfrm>
            <a:off x="4237225" y="4889206"/>
            <a:ext cx="61230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-- from the authors of Graph Attention Network [ICLR’18]</a:t>
            </a:r>
            <a:endParaRPr lang="zh-CN" altLang="en-US" sz="200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38489B8-8D77-F14D-BD47-56FBC1E1F2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991" r="45739" b="31037"/>
          <a:stretch/>
        </p:blipFill>
        <p:spPr>
          <a:xfrm>
            <a:off x="1094688" y="3074040"/>
            <a:ext cx="536684" cy="543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471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0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4334</TotalTime>
  <Words>904</Words>
  <Application>Microsoft Macintosh PowerPoint</Application>
  <PresentationFormat>Widescreen</PresentationFormat>
  <Paragraphs>197</Paragraphs>
  <Slides>30</Slides>
  <Notes>14</Notes>
  <HiddenSlides>2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41" baseType="lpstr">
      <vt:lpstr>等线</vt:lpstr>
      <vt:lpstr>等线 Light</vt:lpstr>
      <vt:lpstr>Droid Sans Mono</vt:lpstr>
      <vt:lpstr>Arial</vt:lpstr>
      <vt:lpstr>Calibri</vt:lpstr>
      <vt:lpstr>Calibri Light</vt:lpstr>
      <vt:lpstr>Cambria Math</vt:lpstr>
      <vt:lpstr>Consolas</vt:lpstr>
      <vt:lpstr>Microsoft Sans Serif</vt:lpstr>
      <vt:lpstr>Wingdings</vt:lpstr>
      <vt:lpstr>Office Theme</vt:lpstr>
      <vt:lpstr>Learning Graph Neural Networks with Deep Graph Library</vt:lpstr>
      <vt:lpstr>Today’s schedule</vt:lpstr>
      <vt:lpstr>Graph data are everywhere</vt:lpstr>
      <vt:lpstr>Many ML tasks learn from graphs</vt:lpstr>
      <vt:lpstr>Deep learning + Graph =&gt; GNN</vt:lpstr>
      <vt:lpstr>What is GNN? </vt:lpstr>
      <vt:lpstr>When deep learning meets graph</vt:lpstr>
      <vt:lpstr>Existing implementations are often slow </vt:lpstr>
      <vt:lpstr>Existing tools do not support GNNs well</vt:lpstr>
      <vt:lpstr>PageRank</vt:lpstr>
      <vt:lpstr>Label propagation</vt:lpstr>
      <vt:lpstr>Graph neural networks</vt:lpstr>
      <vt:lpstr>Why is programming GNN hard?</vt:lpstr>
      <vt:lpstr>Goals of DGL</vt:lpstr>
      <vt:lpstr>Forward compatibility</vt:lpstr>
      <vt:lpstr>DGL Message Passing APIs</vt:lpstr>
      <vt:lpstr>Orders and models</vt:lpstr>
      <vt:lpstr>Builtin </vt:lpstr>
      <vt:lpstr>PowerPoint Presentation</vt:lpstr>
      <vt:lpstr>DGL code example: GCN</vt:lpstr>
      <vt:lpstr>Backward compatibility</vt:lpstr>
      <vt:lpstr>DGL has open-sourced</vt:lpstr>
      <vt:lpstr>DGL’s offers</vt:lpstr>
      <vt:lpstr>Is DGL scalable?</vt:lpstr>
      <vt:lpstr>DGL milestones</vt:lpstr>
      <vt:lpstr>DGL adoption (around the world)</vt:lpstr>
      <vt:lpstr>DGL v0.3 features, v0.4 planned</vt:lpstr>
      <vt:lpstr>PowerPoint Presentation</vt:lpstr>
      <vt:lpstr>PowerPoint Presentation</vt:lpstr>
      <vt:lpstr>Resources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Graph Library</dc:title>
  <dc:creator>Lingfan Yu</dc:creator>
  <cp:lastModifiedBy>Microsoft Office User</cp:lastModifiedBy>
  <cp:revision>281</cp:revision>
  <dcterms:created xsi:type="dcterms:W3CDTF">2019-02-14T18:59:47Z</dcterms:created>
  <dcterms:modified xsi:type="dcterms:W3CDTF">2019-07-12T03:41:47Z</dcterms:modified>
</cp:coreProperties>
</file>